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2" r:id="rId2"/>
  </p:sldIdLst>
  <p:sldSz cx="51206400" cy="28803600"/>
  <p:notesSz cx="7099300" cy="10234613"/>
  <p:embeddedFontLst>
    <p:embeddedFont>
      <p:font typeface="Libre Baskerville" panose="02000000000000000000" pitchFamily="2" charset="0"/>
      <p:regular r:id="rId5"/>
      <p:bold r:id="rId6"/>
      <p:italic r:id="rId7"/>
    </p:embeddedFont>
    <p:embeddedFont>
      <p:font typeface="Montserrat" pitchFamily="2" charset="77"/>
      <p:regular r:id="rId8"/>
      <p:bold r:id="rId9"/>
      <p:italic r:id="rId10"/>
      <p:boldItalic r:id="rId11"/>
    </p:embeddedFont>
    <p:embeddedFont>
      <p:font typeface="Montserrat Light" pitchFamily="2" charset="77"/>
      <p:regular r:id="rId12"/>
      <p:italic r:id="rId13"/>
    </p:embeddedFont>
    <p:embeddedFont>
      <p:font typeface="Quattrocento" panose="020F0502020204030204" pitchFamily="3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472" userDrawn="1">
          <p15:clr>
            <a:srgbClr val="A4A3A4"/>
          </p15:clr>
        </p15:guide>
        <p15:guide id="2" orient="horz" pos="4928" userDrawn="1">
          <p15:clr>
            <a:srgbClr val="A4A3A4"/>
          </p15:clr>
        </p15:guide>
        <p15:guide id="3" orient="horz" pos="3091" userDrawn="1">
          <p15:clr>
            <a:srgbClr val="A4A3A4"/>
          </p15:clr>
        </p15:guide>
        <p15:guide id="4" orient="horz" pos="5465" userDrawn="1">
          <p15:clr>
            <a:srgbClr val="A4A3A4"/>
          </p15:clr>
        </p15:guide>
        <p15:guide id="5" pos="840" userDrawn="1">
          <p15:clr>
            <a:srgbClr val="A4A3A4"/>
          </p15:clr>
        </p15:guide>
        <p15:guide id="6" pos="8064" userDrawn="1">
          <p15:clr>
            <a:srgbClr val="A4A3A4"/>
          </p15:clr>
        </p15:guide>
        <p15:guide id="7" pos="8624" userDrawn="1">
          <p15:clr>
            <a:srgbClr val="A4A3A4"/>
          </p15:clr>
        </p15:guide>
        <p15:guide id="8" pos="15848" userDrawn="1">
          <p15:clr>
            <a:srgbClr val="A4A3A4"/>
          </p15:clr>
        </p15:guide>
        <p15:guide id="9" pos="16408" userDrawn="1">
          <p15:clr>
            <a:srgbClr val="A4A3A4"/>
          </p15:clr>
        </p15:guide>
        <p15:guide id="10" pos="23632" userDrawn="1">
          <p15:clr>
            <a:srgbClr val="A4A3A4"/>
          </p15:clr>
        </p15:guide>
        <p15:guide id="11" pos="24192" userDrawn="1">
          <p15:clr>
            <a:srgbClr val="A4A3A4"/>
          </p15:clr>
        </p15:guide>
        <p15:guide id="12" pos="31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B0C"/>
    <a:srgbClr val="093865"/>
    <a:srgbClr val="003865"/>
    <a:srgbClr val="092B82"/>
    <a:srgbClr val="F57505"/>
    <a:srgbClr val="FFFFFF"/>
    <a:srgbClr val="D48139"/>
    <a:srgbClr val="A167B2"/>
    <a:srgbClr val="353941"/>
    <a:srgbClr val="2D3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5" autoAdjust="0"/>
    <p:restoredTop sz="94681"/>
  </p:normalViewPr>
  <p:slideViewPr>
    <p:cSldViewPr snapToGrid="0">
      <p:cViewPr varScale="1">
        <p:scale>
          <a:sx n="50" d="100"/>
          <a:sy n="50" d="100"/>
        </p:scale>
        <p:origin x="1248" y="168"/>
      </p:cViewPr>
      <p:guideLst>
        <p:guide orient="horz" pos="17472"/>
        <p:guide orient="horz" pos="4928"/>
        <p:guide orient="horz" pos="3091"/>
        <p:guide orient="horz" pos="5465"/>
        <p:guide pos="840"/>
        <p:guide pos="8064"/>
        <p:guide pos="8624"/>
        <p:guide pos="15848"/>
        <p:guide pos="16408"/>
        <p:guide pos="23632"/>
        <p:guide pos="24192"/>
        <p:guide pos="314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gs" Target="tags/tag1.xml"/><Relationship Id="rId3" Type="http://schemas.openxmlformats.org/officeDocument/2006/relationships/notesMaster" Target="notesMasters/notesMaster1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993" cy="53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01" tIns="47500" rIns="95001" bIns="4750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951744">
              <a:defRPr sz="13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104" y="0"/>
            <a:ext cx="3140353" cy="53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01" tIns="47500" rIns="95001" bIns="4750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951744">
              <a:defRPr sz="13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7"/>
            <a:ext cx="3066993" cy="53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01" tIns="47500" rIns="95001" bIns="47500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951744">
              <a:defRPr sz="13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104" y="9722397"/>
            <a:ext cx="3140353" cy="53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01" tIns="47500" rIns="95001" bIns="47500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951744">
              <a:defRPr sz="1300"/>
            </a:lvl1pPr>
          </a:lstStyle>
          <a:p>
            <a:pPr>
              <a:defRPr/>
            </a:pPr>
            <a:fld id="{440C443C-8022-4F5D-8F2E-5133654FC91D}" type="slidenum">
              <a:rPr lang="en-AU"/>
              <a:pPr>
                <a:defRPr/>
              </a:pPr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792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993" cy="53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01" tIns="47500" rIns="95001" bIns="4750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951744">
              <a:defRPr sz="13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104" y="0"/>
            <a:ext cx="3140353" cy="53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01" tIns="47500" rIns="95001" bIns="4750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951744">
              <a:defRPr sz="13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000" y="766763"/>
            <a:ext cx="6800850" cy="3825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10" y="4898942"/>
            <a:ext cx="5211350" cy="459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01" tIns="47500" rIns="95001" bIns="4750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7"/>
            <a:ext cx="3066993" cy="53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01" tIns="47500" rIns="95001" bIns="47500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951744">
              <a:defRPr sz="13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104" y="9722397"/>
            <a:ext cx="3140353" cy="53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01" tIns="47500" rIns="95001" bIns="47500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951744">
              <a:defRPr sz="1300"/>
            </a:lvl1pPr>
          </a:lstStyle>
          <a:p>
            <a:pPr>
              <a:defRPr/>
            </a:pPr>
            <a:fld id="{42207482-9F38-4AF6-9B91-768DCEDA59AC}" type="slidenum">
              <a:rPr lang="en-AU"/>
              <a:pPr>
                <a:defRPr/>
              </a:pPr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0799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207482-9F38-4AF6-9B91-768DCEDA59AC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939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CROM-HSAI-Poste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26144536" y="22842536"/>
            <a:ext cx="23571729" cy="50805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866820" indent="0">
              <a:buNone/>
              <a:defRPr/>
            </a:lvl2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 (text, images, tables, graphs) to this section. </a:t>
            </a:r>
          </a:p>
        </p:txBody>
      </p:sp>
      <p:sp>
        <p:nvSpPr>
          <p:cNvPr id="26" name="Textplatzhalt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6296938" y="2217737"/>
            <a:ext cx="23571729" cy="50805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31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866820" indent="0">
              <a:buNone/>
              <a:defRPr/>
            </a:lvl2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 (text, images, tables, graphs) to this section.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5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Montserrat Light" panose="000004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platzhalt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26144536" y="15967603"/>
            <a:ext cx="23571729" cy="50805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31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866820" indent="0">
              <a:buNone/>
              <a:defRPr/>
            </a:lvl2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 (text, images, tables, graphs) to this section. </a:t>
            </a:r>
          </a:p>
        </p:txBody>
      </p:sp>
      <p:sp>
        <p:nvSpPr>
          <p:cNvPr id="28" name="Textplatzhalt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26144537" y="9092670"/>
            <a:ext cx="23571729" cy="50805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31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866820" indent="0">
              <a:buNone/>
              <a:defRPr/>
            </a:lvl2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 (text, images, tables, graphs) to this section. </a:t>
            </a:r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4" hasCustomPrompt="1"/>
          </p:nvPr>
        </p:nvSpPr>
        <p:spPr>
          <a:xfrm>
            <a:off x="710671" y="5968732"/>
            <a:ext cx="23300796" cy="132953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kumimoji="0" lang="de-DE" sz="7438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attrocento" panose="02020802030000000404" pitchFamily="18" charset="0"/>
                <a:ea typeface="+mn-ea"/>
                <a:cs typeface="+mn-cs"/>
              </a:defRPr>
            </a:lvl1pPr>
          </a:lstStyle>
          <a:p>
            <a:pPr lvl="0"/>
            <a:r>
              <a:rPr kumimoji="0" lang="en-US" sz="743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attrocento" panose="02020802030000000404" pitchFamily="18" charset="0"/>
                <a:cs typeface="+mn-cs"/>
              </a:rPr>
              <a:t>Title</a:t>
            </a:r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710671" y="7594862"/>
            <a:ext cx="23266930" cy="1574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4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attrocento" panose="02020802030000000404" pitchFamily="18" charset="0"/>
                <a:ea typeface="+mn-ea"/>
                <a:cs typeface="+mn-cs"/>
              </a:defRPr>
            </a:lvl1pPr>
          </a:lstStyle>
          <a:p>
            <a:pPr marL="0" marR="0" lvl="0" indent="0" algn="l" defTabSz="373364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attrocento" panose="02020802030000000404" pitchFamily="18" charset="0"/>
                <a:cs typeface="Arial" panose="020B0604020202020204" pitchFamily="34" charset="0"/>
              </a:rPr>
              <a:t>Add Author Names</a:t>
            </a:r>
            <a:b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attrocento" panose="02020802030000000404" pitchFamily="18" charset="0"/>
                <a:cs typeface="Arial" panose="020B0604020202020204" pitchFamily="34" charset="0"/>
              </a:rPr>
            </a:b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attrocento" panose="02020802030000000404" pitchFamily="18" charset="0"/>
                <a:cs typeface="Arial" panose="020B0604020202020204" pitchFamily="34" charset="0"/>
              </a:rPr>
              <a:t>Add Affiliation </a:t>
            </a:r>
          </a:p>
          <a:p>
            <a:pPr lvl="0"/>
            <a:endParaRPr lang="de-DE" dirty="0"/>
          </a:p>
        </p:txBody>
      </p:sp>
      <p:sp>
        <p:nvSpPr>
          <p:cNvPr id="34" name="Textplatzhalt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710671" y="10972534"/>
            <a:ext cx="23300796" cy="758613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de-DE" sz="9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This is the </a:t>
            </a:r>
            <a:r>
              <a:rPr kumimoji="0" lang="en-US" sz="96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main takeaway </a:t>
            </a:r>
            <a:r>
              <a:rPr kumimoji="0" lang="en-US" sz="96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about your collection. It should be </a:t>
            </a:r>
            <a:r>
              <a:rPr kumimoji="0" lang="en-US" sz="96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simplified</a:t>
            </a:r>
            <a:r>
              <a:rPr kumimoji="0" lang="en-US" sz="96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 to one or two sentences. </a:t>
            </a:r>
            <a:r>
              <a:rPr kumimoji="0" lang="en-US" sz="96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Emphasize</a:t>
            </a:r>
            <a:r>
              <a:rPr kumimoji="0" lang="en-US" sz="96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 the important words.</a:t>
            </a:r>
          </a:p>
          <a:p>
            <a:pPr lvl="0"/>
            <a:endParaRPr kumimoji="0" lang="en-US" sz="7438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attrocento" panose="02020802030000000404" pitchFamily="18" charset="0"/>
              <a:cs typeface="+mn-cs"/>
            </a:endParaRPr>
          </a:p>
          <a:p>
            <a:pPr lvl="0"/>
            <a:endParaRPr kumimoji="0" lang="en-US" sz="7438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attrocento" panose="02020802030000000404" pitchFamily="18" charset="0"/>
              <a:cs typeface="+mn-cs"/>
            </a:endParaRP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8" hasCustomPrompt="1"/>
          </p:nvPr>
        </p:nvSpPr>
        <p:spPr>
          <a:xfrm>
            <a:off x="14054666" y="19016926"/>
            <a:ext cx="9956801" cy="624760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150">
                <a:solidFill>
                  <a:schemeClr val="bg1"/>
                </a:solidFill>
                <a:latin typeface="Montserrat Light" panose="020B0604020202020204" charset="0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an image of your collection with a caption here if you wish</a:t>
            </a:r>
          </a:p>
        </p:txBody>
      </p:sp>
    </p:spTree>
    <p:extLst>
      <p:ext uri="{BB962C8B-B14F-4D97-AF65-F5344CB8AC3E}">
        <p14:creationId xmlns:p14="http://schemas.microsoft.com/office/powerpoint/2010/main" val="571889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1"/>
          <p:cNvSpPr/>
          <p:nvPr userDrawn="1"/>
        </p:nvSpPr>
        <p:spPr>
          <a:xfrm>
            <a:off x="-24063" y="-24063"/>
            <a:ext cx="24757626" cy="28872476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014" tIns="56007" rIns="112014" bIns="56007" rtlCol="0" anchor="ctr"/>
          <a:lstStyle>
            <a:defPPr>
              <a:defRPr kern="1200" smtId="4294967295"/>
            </a:defPPr>
          </a:lstStyle>
          <a:p>
            <a:pPr algn="ctr"/>
            <a:endParaRPr lang="en-US" sz="2100" dirty="0">
              <a:solidFill>
                <a:srgbClr val="003865"/>
              </a:solidFill>
            </a:endParaRPr>
          </a:p>
        </p:txBody>
      </p:sp>
      <p:graphicFrame>
        <p:nvGraphicFramePr>
          <p:cNvPr id="34" name="Table 7">
            <a:extLst>
              <a:ext uri="{FF2B5EF4-FFF2-40B4-BE49-F238E27FC236}">
                <a16:creationId xmlns:a16="http://schemas.microsoft.com/office/drawing/2014/main" id="{F2674C1B-CB38-3D44-8AD0-0293CB2E39C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85395275"/>
              </p:ext>
            </p:extLst>
          </p:nvPr>
        </p:nvGraphicFramePr>
        <p:xfrm>
          <a:off x="14562668" y="3063961"/>
          <a:ext cx="10204382" cy="1946668"/>
        </p:xfrm>
        <a:graphic>
          <a:graphicData uri="http://schemas.openxmlformats.org/drawingml/2006/table">
            <a:tbl>
              <a:tblPr/>
              <a:tblGrid>
                <a:gridCol w="10204382">
                  <a:extLst>
                    <a:ext uri="{9D8B030D-6E8A-4147-A177-3AD203B41FA5}">
                      <a16:colId xmlns:a16="http://schemas.microsoft.com/office/drawing/2014/main" val="584161305"/>
                    </a:ext>
                  </a:extLst>
                </a:gridCol>
              </a:tblGrid>
              <a:tr h="1946668">
                <a:tc>
                  <a:txBody>
                    <a:bodyPr/>
                    <a:lstStyle/>
                    <a:p>
                      <a:pPr algn="l" fontAlgn="t"/>
                      <a:br>
                        <a:rPr lang="en-GB" sz="3600" b="1" kern="1200" dirty="0">
                          <a:solidFill>
                            <a:srgbClr val="D25B0C"/>
                          </a:solidFill>
                          <a:latin typeface="Montserrat Light"/>
                          <a:ea typeface="Open Sans"/>
                          <a:cs typeface="Open Sans"/>
                        </a:rPr>
                      </a:br>
                      <a:r>
                        <a:rPr lang="en-GB" sz="3600" b="1" kern="1200" dirty="0">
                          <a:solidFill>
                            <a:srgbClr val="D25B0C"/>
                          </a:solidFill>
                          <a:latin typeface="Montserrat Light"/>
                          <a:ea typeface="Open Sans"/>
                          <a:cs typeface="Open Sans"/>
                        </a:rPr>
                        <a:t>DISCOVERING SAMPLES ARCHIVES</a:t>
                      </a:r>
                    </a:p>
                    <a:p>
                      <a:pPr algn="l" fontAlgn="t"/>
                      <a:r>
                        <a:rPr lang="en-GB" sz="3200" kern="1200" dirty="0">
                          <a:solidFill>
                            <a:srgbClr val="D25B0C"/>
                          </a:solidFill>
                          <a:latin typeface="Montserrat Light"/>
                          <a:ea typeface="Open Sans"/>
                          <a:cs typeface="Open Sans"/>
                        </a:rPr>
                        <a:t>ONLINE POSTER SESSION November 29</a:t>
                      </a:r>
                      <a:r>
                        <a:rPr lang="en-GB" sz="3200" kern="1200" baseline="0" dirty="0">
                          <a:solidFill>
                            <a:srgbClr val="D25B0C"/>
                          </a:solidFill>
                          <a:latin typeface="Montserrat Light"/>
                          <a:ea typeface="Open Sans"/>
                          <a:cs typeface="Open Sans"/>
                        </a:rPr>
                        <a:t> -30, </a:t>
                      </a:r>
                      <a:r>
                        <a:rPr lang="en-GB" sz="3200" kern="1200" dirty="0">
                          <a:solidFill>
                            <a:srgbClr val="D25B0C"/>
                          </a:solidFill>
                          <a:latin typeface="Montserrat Light"/>
                          <a:ea typeface="Open Sans"/>
                          <a:cs typeface="Open Sans"/>
                        </a:rPr>
                        <a:t>2021</a:t>
                      </a:r>
                      <a:endParaRPr lang="en-GB" sz="1800" dirty="0">
                        <a:solidFill>
                          <a:srgbClr val="D25B0C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859206"/>
                  </a:ext>
                </a:extLst>
              </a:tr>
            </a:tbl>
          </a:graphicData>
        </a:graphic>
      </p:graphicFrame>
      <p:graphicFrame>
        <p:nvGraphicFramePr>
          <p:cNvPr id="35" name="Table 27">
            <a:extLst>
              <a:ext uri="{FF2B5EF4-FFF2-40B4-BE49-F238E27FC236}">
                <a16:creationId xmlns:a16="http://schemas.microsoft.com/office/drawing/2014/main" id="{B68F50A6-8AC6-624F-820E-876EFD03B6A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77103056"/>
              </p:ext>
            </p:extLst>
          </p:nvPr>
        </p:nvGraphicFramePr>
        <p:xfrm>
          <a:off x="457978" y="24809813"/>
          <a:ext cx="23790555" cy="4038600"/>
        </p:xfrm>
        <a:graphic>
          <a:graphicData uri="http://schemas.openxmlformats.org/drawingml/2006/table">
            <a:tbl>
              <a:tblPr/>
              <a:tblGrid>
                <a:gridCol w="23790555">
                  <a:extLst>
                    <a:ext uri="{9D8B030D-6E8A-4147-A177-3AD203B41FA5}">
                      <a16:colId xmlns:a16="http://schemas.microsoft.com/office/drawing/2014/main" val="584161305"/>
                    </a:ext>
                  </a:extLst>
                </a:gridCol>
              </a:tblGrid>
              <a:tr h="2865120">
                <a:tc>
                  <a:txBody>
                    <a:bodyPr/>
                    <a:lstStyle/>
                    <a:p>
                      <a:pPr marL="0" marR="0" lvl="0" indent="0" algn="just" defTabSz="91438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bg1"/>
                          </a:solidFill>
                          <a:latin typeface="Montserrat Light" panose="00000400000000000000" pitchFamily="50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</a:t>
                      </a:r>
                      <a:r>
                        <a:rPr lang="en-GB" sz="2800" b="1" kern="1200" baseline="0" dirty="0">
                          <a:solidFill>
                            <a:schemeClr val="bg1"/>
                          </a:solidFill>
                          <a:latin typeface="Montserrat Light" panose="00000400000000000000" pitchFamily="50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COLLABORATION WITH</a:t>
                      </a:r>
                    </a:p>
                    <a:p>
                      <a:pPr marL="0" marR="0" lvl="0" indent="0" algn="just" defTabSz="91438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5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Catholic University of 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Portugal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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CEPT</a:t>
                      </a:r>
                      <a:r>
                        <a:rPr lang="en-GB" sz="25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University, 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India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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Cologne</a:t>
                      </a:r>
                      <a:r>
                        <a:rPr lang="en-GB" sz="25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Institute of Conservation Sciences, Cologne University of Applied Sciences, 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Germany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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Cultural</a:t>
                      </a:r>
                      <a:r>
                        <a:rPr lang="en-GB" sz="25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Heritage Institute of 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Spain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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Cyprus</a:t>
                      </a:r>
                      <a:r>
                        <a:rPr lang="en-GB" sz="25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Institute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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Dresden</a:t>
                      </a:r>
                      <a:r>
                        <a:rPr lang="en-GB" sz="25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Academy of fine Arts, 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Germany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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E-RIHS</a:t>
                      </a:r>
                      <a:r>
                        <a:rPr lang="en-GB" sz="25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European Research Infrastructure for Heritage 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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Federal</a:t>
                      </a:r>
                      <a:r>
                        <a:rPr lang="en-GB" sz="25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University of Minas Gerais, 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Brazil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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Getty</a:t>
                      </a:r>
                      <a:r>
                        <a:rPr lang="en-GB" sz="25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Conservation Institute, United States of 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America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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</a:t>
                      </a:r>
                      <a:r>
                        <a:rPr lang="en-GB" sz="25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Egyptian Museum, 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Egypt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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Institute</a:t>
                      </a:r>
                      <a:r>
                        <a:rPr lang="en-GB" sz="25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the Preservation of Cultural Heritage, Yale University, 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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Institute</a:t>
                      </a:r>
                      <a:r>
                        <a:rPr lang="en-GB" sz="25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Heritage Science, National Research Council, 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Italy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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IPERION</a:t>
                      </a:r>
                      <a:r>
                        <a:rPr lang="en-GB" sz="25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HS - Integrating Platforms for the European Research Infrastructure on Heritage 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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Library</a:t>
                      </a:r>
                      <a:r>
                        <a:rPr lang="en-GB" sz="25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Congress, 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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</a:t>
                      </a:r>
                      <a:r>
                        <a:rPr lang="en-GB" sz="25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Gallery, 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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</a:t>
                      </a:r>
                      <a:r>
                        <a:rPr lang="en-GB" sz="25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Laboratory for Civil Engineering, 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Portugal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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Royal</a:t>
                      </a:r>
                      <a:r>
                        <a:rPr lang="en-GB" sz="25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Institute for Cultural Heritage, 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Belgium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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Straus</a:t>
                      </a:r>
                      <a:r>
                        <a:rPr lang="en-GB" sz="25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r>
                        <a:rPr lang="en-GB" sz="25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Conservation and Technical Studies, Harvard Art Museums, USA</a:t>
                      </a:r>
                      <a:r>
                        <a:rPr lang="en-GB" sz="25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</a:t>
                      </a:r>
                      <a:r>
                        <a:rPr lang="en-GB" sz="25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University College London, 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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</a:t>
                      </a:r>
                      <a:r>
                        <a:rPr lang="en-GB" sz="25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Applied Sciences and Arts of Southern 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Switzerland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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</a:t>
                      </a:r>
                      <a:r>
                        <a:rPr lang="en-GB" sz="25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Évora, 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Portugal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</a:t>
                      </a:r>
                      <a:r>
                        <a:rPr lang="en-GB" sz="25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</a:t>
                      </a:r>
                      <a:r>
                        <a:rPr lang="en-GB" sz="25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Ljubljana, Slovenia</a:t>
                      </a:r>
                    </a:p>
                    <a:p>
                      <a:pPr algn="just" fontAlgn="t"/>
                      <a:endParaRPr lang="en-GB" sz="1800" dirty="0">
                        <a:solidFill>
                          <a:srgbClr val="003865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859206"/>
                  </a:ext>
                </a:extLst>
              </a:tr>
            </a:tbl>
          </a:graphicData>
        </a:graphic>
      </p:graphicFrame>
      <p:pic>
        <p:nvPicPr>
          <p:cNvPr id="45" name="Grafik 44" descr="Ein Bild, das Text enthält.&#10;&#10;Automatisch generierte Beschreibung">
            <a:extLst>
              <a:ext uri="{FF2B5EF4-FFF2-40B4-BE49-F238E27FC236}">
                <a16:creationId xmlns:a16="http://schemas.microsoft.com/office/drawing/2014/main" id="{D48727FD-4F46-9A40-9698-09B3D4EF5C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668" y="856565"/>
            <a:ext cx="10204381" cy="2464505"/>
          </a:xfrm>
          <a:prstGeom prst="rect">
            <a:avLst/>
          </a:prstGeom>
        </p:spPr>
      </p:pic>
      <p:pic>
        <p:nvPicPr>
          <p:cNvPr id="46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12" y="23140551"/>
            <a:ext cx="2286198" cy="15393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xStyles>
    <p:titleStyle>
      <a:defPPr>
        <a:defRPr kern="1200" smtId="4294967295"/>
      </a:defPPr>
      <a:lvl1pPr algn="ctr" defTabSz="3733640" rtl="0" eaLnBrk="0" fontAlgn="base" hangingPunct="0">
        <a:spcBef>
          <a:spcPct val="0"/>
        </a:spcBef>
        <a:spcAft>
          <a:spcPct val="0"/>
        </a:spcAft>
        <a:defRPr sz="17936">
          <a:solidFill>
            <a:schemeClr val="tx2"/>
          </a:solidFill>
          <a:latin typeface="+mj-lt"/>
          <a:ea typeface="+mj-ea"/>
          <a:cs typeface="+mj-cs"/>
        </a:defRPr>
      </a:lvl1pPr>
      <a:lvl2pPr algn="ctr" defTabSz="3733640" rtl="0" eaLnBrk="0" fontAlgn="base" hangingPunct="0">
        <a:spcBef>
          <a:spcPct val="0"/>
        </a:spcBef>
        <a:spcAft>
          <a:spcPct val="0"/>
        </a:spcAft>
        <a:defRPr sz="17936">
          <a:solidFill>
            <a:schemeClr val="tx2"/>
          </a:solidFill>
          <a:latin typeface="Times New Roman" pitchFamily="18" charset="0"/>
        </a:defRPr>
      </a:lvl2pPr>
      <a:lvl3pPr algn="ctr" defTabSz="3733640" rtl="0" eaLnBrk="0" fontAlgn="base" hangingPunct="0">
        <a:spcBef>
          <a:spcPct val="0"/>
        </a:spcBef>
        <a:spcAft>
          <a:spcPct val="0"/>
        </a:spcAft>
        <a:defRPr sz="17936">
          <a:solidFill>
            <a:schemeClr val="tx2"/>
          </a:solidFill>
          <a:latin typeface="Times New Roman" pitchFamily="18" charset="0"/>
        </a:defRPr>
      </a:lvl3pPr>
      <a:lvl4pPr algn="ctr" defTabSz="3733640" rtl="0" eaLnBrk="0" fontAlgn="base" hangingPunct="0">
        <a:spcBef>
          <a:spcPct val="0"/>
        </a:spcBef>
        <a:spcAft>
          <a:spcPct val="0"/>
        </a:spcAft>
        <a:defRPr sz="17936">
          <a:solidFill>
            <a:schemeClr val="tx2"/>
          </a:solidFill>
          <a:latin typeface="Times New Roman" pitchFamily="18" charset="0"/>
        </a:defRPr>
      </a:lvl4pPr>
      <a:lvl5pPr algn="ctr" defTabSz="3733640" rtl="0" eaLnBrk="0" fontAlgn="base" hangingPunct="0">
        <a:spcBef>
          <a:spcPct val="0"/>
        </a:spcBef>
        <a:spcAft>
          <a:spcPct val="0"/>
        </a:spcAft>
        <a:defRPr sz="17936">
          <a:solidFill>
            <a:schemeClr val="tx2"/>
          </a:solidFill>
          <a:latin typeface="Times New Roman" pitchFamily="18" charset="0"/>
        </a:defRPr>
      </a:lvl5pPr>
      <a:lvl6pPr marL="400033" algn="ctr" defTabSz="3733640" rtl="0" eaLnBrk="0" fontAlgn="base" hangingPunct="0">
        <a:spcBef>
          <a:spcPct val="0"/>
        </a:spcBef>
        <a:spcAft>
          <a:spcPct val="0"/>
        </a:spcAft>
        <a:defRPr sz="17936">
          <a:solidFill>
            <a:schemeClr val="tx2"/>
          </a:solidFill>
          <a:latin typeface="Times New Roman" pitchFamily="18" charset="0"/>
        </a:defRPr>
      </a:lvl6pPr>
      <a:lvl7pPr marL="800065" algn="ctr" defTabSz="3733640" rtl="0" eaLnBrk="0" fontAlgn="base" hangingPunct="0">
        <a:spcBef>
          <a:spcPct val="0"/>
        </a:spcBef>
        <a:spcAft>
          <a:spcPct val="0"/>
        </a:spcAft>
        <a:defRPr sz="17936">
          <a:solidFill>
            <a:schemeClr val="tx2"/>
          </a:solidFill>
          <a:latin typeface="Times New Roman" pitchFamily="18" charset="0"/>
        </a:defRPr>
      </a:lvl7pPr>
      <a:lvl8pPr marL="1200099" algn="ctr" defTabSz="3733640" rtl="0" eaLnBrk="0" fontAlgn="base" hangingPunct="0">
        <a:spcBef>
          <a:spcPct val="0"/>
        </a:spcBef>
        <a:spcAft>
          <a:spcPct val="0"/>
        </a:spcAft>
        <a:defRPr sz="17936">
          <a:solidFill>
            <a:schemeClr val="tx2"/>
          </a:solidFill>
          <a:latin typeface="Times New Roman" pitchFamily="18" charset="0"/>
        </a:defRPr>
      </a:lvl8pPr>
      <a:lvl9pPr marL="1600131" algn="ctr" defTabSz="3733640" rtl="0" eaLnBrk="0" fontAlgn="base" hangingPunct="0">
        <a:spcBef>
          <a:spcPct val="0"/>
        </a:spcBef>
        <a:spcAft>
          <a:spcPct val="0"/>
        </a:spcAft>
        <a:defRPr sz="17936">
          <a:solidFill>
            <a:schemeClr val="tx2"/>
          </a:solidFill>
          <a:latin typeface="Times New Roman" pitchFamily="18" charset="0"/>
        </a:defRPr>
      </a:lvl9pPr>
    </p:titleStyle>
    <p:bodyStyle>
      <a:defPPr>
        <a:defRPr kern="1200" smtId="4294967295"/>
      </a:defPPr>
      <a:lvl1pPr marL="1400115" indent="-1400115" algn="l" defTabSz="3733640" rtl="0" eaLnBrk="0" fontAlgn="base" hangingPunct="0">
        <a:spcBef>
          <a:spcPct val="20000"/>
        </a:spcBef>
        <a:spcAft>
          <a:spcPct val="0"/>
        </a:spcAft>
        <a:buChar char="•"/>
        <a:defRPr sz="7300">
          <a:solidFill>
            <a:schemeClr val="bg1"/>
          </a:solidFill>
          <a:latin typeface="+mn-lt"/>
          <a:ea typeface="+mn-ea"/>
          <a:cs typeface="+mn-cs"/>
        </a:defRPr>
      </a:lvl1pPr>
      <a:lvl2pPr marL="3033583" indent="-1166763" algn="l" defTabSz="3733640" rtl="0" eaLnBrk="0" fontAlgn="base" hangingPunct="0">
        <a:spcBef>
          <a:spcPct val="20000"/>
        </a:spcBef>
        <a:spcAft>
          <a:spcPct val="0"/>
        </a:spcAft>
        <a:buChar char="–"/>
        <a:defRPr sz="7300">
          <a:solidFill>
            <a:schemeClr val="bg1"/>
          </a:solidFill>
          <a:latin typeface="+mn-lt"/>
        </a:defRPr>
      </a:lvl2pPr>
      <a:lvl3pPr marL="4667051" indent="-933411" algn="l" defTabSz="3733640" rtl="0" eaLnBrk="0" fontAlgn="base" hangingPunct="0">
        <a:spcBef>
          <a:spcPct val="20000"/>
        </a:spcBef>
        <a:spcAft>
          <a:spcPct val="0"/>
        </a:spcAft>
        <a:buChar char="•"/>
        <a:defRPr sz="7300">
          <a:solidFill>
            <a:schemeClr val="bg1"/>
          </a:solidFill>
          <a:latin typeface="+mn-lt"/>
        </a:defRPr>
      </a:lvl3pPr>
      <a:lvl4pPr marL="6533870" indent="-933411" algn="l" defTabSz="3733640" rtl="0" eaLnBrk="0" fontAlgn="base" hangingPunct="0">
        <a:spcBef>
          <a:spcPct val="20000"/>
        </a:spcBef>
        <a:spcAft>
          <a:spcPct val="0"/>
        </a:spcAft>
        <a:buChar char="–"/>
        <a:defRPr sz="7300">
          <a:solidFill>
            <a:schemeClr val="bg1"/>
          </a:solidFill>
          <a:latin typeface="+mn-lt"/>
        </a:defRPr>
      </a:lvl4pPr>
      <a:lvl5pPr marL="8400690" indent="-933411" algn="l" defTabSz="3733640" rtl="0" eaLnBrk="0" fontAlgn="base" hangingPunct="0">
        <a:spcBef>
          <a:spcPct val="20000"/>
        </a:spcBef>
        <a:spcAft>
          <a:spcPct val="0"/>
        </a:spcAft>
        <a:buChar char="»"/>
        <a:defRPr sz="7300">
          <a:solidFill>
            <a:schemeClr val="bg1"/>
          </a:solidFill>
          <a:latin typeface="+mn-lt"/>
        </a:defRPr>
      </a:lvl5pPr>
      <a:lvl6pPr marL="8800722" indent="-933411" algn="l" defTabSz="3733640" rtl="0" eaLnBrk="0" fontAlgn="base" hangingPunct="0">
        <a:spcBef>
          <a:spcPct val="20000"/>
        </a:spcBef>
        <a:spcAft>
          <a:spcPct val="0"/>
        </a:spcAft>
        <a:buChar char="»"/>
        <a:defRPr sz="8138">
          <a:solidFill>
            <a:schemeClr val="tx1"/>
          </a:solidFill>
          <a:latin typeface="+mn-lt"/>
        </a:defRPr>
      </a:lvl6pPr>
      <a:lvl7pPr marL="9200756" indent="-933411" algn="l" defTabSz="3733640" rtl="0" eaLnBrk="0" fontAlgn="base" hangingPunct="0">
        <a:spcBef>
          <a:spcPct val="20000"/>
        </a:spcBef>
        <a:spcAft>
          <a:spcPct val="0"/>
        </a:spcAft>
        <a:buChar char="»"/>
        <a:defRPr sz="8138">
          <a:solidFill>
            <a:schemeClr val="tx1"/>
          </a:solidFill>
          <a:latin typeface="+mn-lt"/>
        </a:defRPr>
      </a:lvl7pPr>
      <a:lvl8pPr marL="9600789" indent="-933411" algn="l" defTabSz="3733640" rtl="0" eaLnBrk="0" fontAlgn="base" hangingPunct="0">
        <a:spcBef>
          <a:spcPct val="20000"/>
        </a:spcBef>
        <a:spcAft>
          <a:spcPct val="0"/>
        </a:spcAft>
        <a:buChar char="»"/>
        <a:defRPr sz="8138">
          <a:solidFill>
            <a:schemeClr val="tx1"/>
          </a:solidFill>
          <a:latin typeface="+mn-lt"/>
        </a:defRPr>
      </a:lvl8pPr>
      <a:lvl9pPr marL="10000821" indent="-933411" algn="l" defTabSz="3733640" rtl="0" eaLnBrk="0" fontAlgn="base" hangingPunct="0">
        <a:spcBef>
          <a:spcPct val="20000"/>
        </a:spcBef>
        <a:spcAft>
          <a:spcPct val="0"/>
        </a:spcAft>
        <a:buChar char="»"/>
        <a:defRPr sz="813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0006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0033" algn="l" defTabSz="80006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00065" algn="l" defTabSz="80006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9" algn="l" defTabSz="80006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00131" algn="l" defTabSz="80006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00164" algn="l" defTabSz="80006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00198" algn="l" defTabSz="80006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00230" algn="l" defTabSz="80006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00264" algn="l" defTabSz="80006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42">
            <a:extLst>
              <a:ext uri="{FF2B5EF4-FFF2-40B4-BE49-F238E27FC236}">
                <a16:creationId xmlns:a16="http://schemas.microsoft.com/office/drawing/2014/main" id="{85D46031-CDDE-FC48-B17D-318CF52D8EFD}"/>
              </a:ext>
            </a:extLst>
          </p:cNvPr>
          <p:cNvSpPr/>
          <p:nvPr/>
        </p:nvSpPr>
        <p:spPr>
          <a:xfrm>
            <a:off x="25771615" y="959218"/>
            <a:ext cx="24440830" cy="6507564"/>
          </a:xfrm>
          <a:prstGeom prst="roundRect">
            <a:avLst>
              <a:gd name="adj" fmla="val 2004"/>
            </a:avLst>
          </a:prstGeom>
          <a:solidFill>
            <a:srgbClr val="D25B0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400" dirty="0"/>
          </a:p>
        </p:txBody>
      </p:sp>
      <p:sp>
        <p:nvSpPr>
          <p:cNvPr id="12" name="Rectangle: Rounded Corners 42">
            <a:extLst>
              <a:ext uri="{FF2B5EF4-FFF2-40B4-BE49-F238E27FC236}">
                <a16:creationId xmlns:a16="http://schemas.microsoft.com/office/drawing/2014/main" id="{D5B7E861-010D-AF48-B3F9-7C2594A2AE3F}"/>
              </a:ext>
            </a:extLst>
          </p:cNvPr>
          <p:cNvSpPr/>
          <p:nvPr/>
        </p:nvSpPr>
        <p:spPr>
          <a:xfrm>
            <a:off x="25736544" y="7936842"/>
            <a:ext cx="24475901" cy="6507564"/>
          </a:xfrm>
          <a:prstGeom prst="roundRect">
            <a:avLst>
              <a:gd name="adj" fmla="val 2004"/>
            </a:avLst>
          </a:prstGeom>
          <a:solidFill>
            <a:srgbClr val="D25B0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400" dirty="0"/>
          </a:p>
        </p:txBody>
      </p:sp>
      <p:sp>
        <p:nvSpPr>
          <p:cNvPr id="14" name="Rectangle: Rounded Corners 42">
            <a:extLst>
              <a:ext uri="{FF2B5EF4-FFF2-40B4-BE49-F238E27FC236}">
                <a16:creationId xmlns:a16="http://schemas.microsoft.com/office/drawing/2014/main" id="{C7CD697F-7E5B-204A-8C6F-AB2306F241F8}"/>
              </a:ext>
            </a:extLst>
          </p:cNvPr>
          <p:cNvSpPr/>
          <p:nvPr/>
        </p:nvSpPr>
        <p:spPr>
          <a:xfrm>
            <a:off x="25736544" y="14833200"/>
            <a:ext cx="24609245" cy="6507564"/>
          </a:xfrm>
          <a:prstGeom prst="roundRect">
            <a:avLst>
              <a:gd name="adj" fmla="val 2004"/>
            </a:avLst>
          </a:prstGeom>
          <a:solidFill>
            <a:srgbClr val="D25B0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400"/>
          </a:p>
        </p:txBody>
      </p:sp>
      <p:sp>
        <p:nvSpPr>
          <p:cNvPr id="16" name="Rectangle: Rounded Corners 42">
            <a:extLst>
              <a:ext uri="{FF2B5EF4-FFF2-40B4-BE49-F238E27FC236}">
                <a16:creationId xmlns:a16="http://schemas.microsoft.com/office/drawing/2014/main" id="{F3C6EB2B-21DC-9A4F-88A3-CEBDAA5FE153}"/>
              </a:ext>
            </a:extLst>
          </p:cNvPr>
          <p:cNvSpPr/>
          <p:nvPr/>
        </p:nvSpPr>
        <p:spPr>
          <a:xfrm>
            <a:off x="25771615" y="21578760"/>
            <a:ext cx="24609245" cy="6507564"/>
          </a:xfrm>
          <a:prstGeom prst="roundRect">
            <a:avLst>
              <a:gd name="adj" fmla="val 2004"/>
            </a:avLst>
          </a:prstGeom>
          <a:solidFill>
            <a:srgbClr val="D25B0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40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3C055FD-0976-0346-B1C4-0D8F24B4E1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CBAAFAB-DEEC-7C43-A39A-535CA218C9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CB26B7F-E540-654E-84FC-3CA68662B7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4C864A7-2389-204C-9A18-0E25B72AC6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1E34731-B379-094D-9E5E-367D99C5C6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5AA638B-600A-874C-A2AC-9C8CA46986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D814AD7-9C54-F243-A887-1F5C6BF573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>
              <a:defRPr/>
            </a:pPr>
            <a:r>
              <a:rPr lang="en-US" b="0" dirty="0">
                <a:latin typeface="Montserrat" panose="00000500000000000000" pitchFamily="2" charset="0"/>
              </a:rPr>
              <a:t>This is the </a:t>
            </a:r>
            <a:r>
              <a:rPr lang="en-US" dirty="0">
                <a:latin typeface="Montserrat" panose="00000500000000000000" pitchFamily="2" charset="0"/>
              </a:rPr>
              <a:t>main takeaway </a:t>
            </a:r>
            <a:r>
              <a:rPr lang="en-US" b="0" dirty="0">
                <a:latin typeface="Montserrat" panose="00000500000000000000" pitchFamily="2" charset="0"/>
              </a:rPr>
              <a:t>about your collection. It should be </a:t>
            </a:r>
            <a:r>
              <a:rPr lang="en-US" dirty="0">
                <a:latin typeface="Montserrat" panose="00000500000000000000" pitchFamily="2" charset="0"/>
              </a:rPr>
              <a:t>simplified</a:t>
            </a:r>
            <a:r>
              <a:rPr lang="en-US" b="0" dirty="0">
                <a:latin typeface="Montserrat" panose="00000500000000000000" pitchFamily="2" charset="0"/>
              </a:rPr>
              <a:t> to one or two sentences. </a:t>
            </a:r>
            <a:r>
              <a:rPr lang="en-US" dirty="0">
                <a:latin typeface="Montserrat" panose="00000500000000000000" pitchFamily="2" charset="0"/>
              </a:rPr>
              <a:t>Emphasize</a:t>
            </a:r>
            <a:r>
              <a:rPr lang="en-US" b="0" dirty="0">
                <a:latin typeface="Montserrat" panose="00000500000000000000" pitchFamily="2" charset="0"/>
              </a:rPr>
              <a:t> the important words.</a:t>
            </a:r>
          </a:p>
          <a:p>
            <a:pPr lvl="0"/>
            <a:endParaRPr lang="en-US" sz="7200" dirty="0">
              <a:latin typeface="Quattrocento" panose="02020802030000000404" pitchFamily="18" charset="0"/>
            </a:endParaRPr>
          </a:p>
          <a:p>
            <a:pPr lvl="0"/>
            <a:endParaRPr lang="en-US" sz="7200" dirty="0">
              <a:latin typeface="Quattrocento" panose="02020802030000000404" pitchFamily="18" charset="0"/>
            </a:endParaRPr>
          </a:p>
          <a:p>
            <a:endParaRPr lang="en-GB" b="0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6001BB93-C2DC-784B-80B0-C188BD2B6E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1" name="TextBox 86">
            <a:extLst>
              <a:ext uri="{FF2B5EF4-FFF2-40B4-BE49-F238E27FC236}">
                <a16:creationId xmlns:a16="http://schemas.microsoft.com/office/drawing/2014/main" id="{114591E2-5D53-5B47-A91E-DAF29CBC485F}"/>
              </a:ext>
            </a:extLst>
          </p:cNvPr>
          <p:cNvSpPr txBox="1"/>
          <p:nvPr/>
        </p:nvSpPr>
        <p:spPr>
          <a:xfrm>
            <a:off x="26003251" y="1348012"/>
            <a:ext cx="14722020" cy="657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675" b="1" dirty="0">
                <a:solidFill>
                  <a:srgbClr val="003865"/>
                </a:solidFill>
                <a:latin typeface="Libre Baskerville" panose="02000000000000000000" pitchFamily="2" charset="0"/>
              </a:rPr>
              <a:t>Description</a:t>
            </a:r>
          </a:p>
        </p:txBody>
      </p:sp>
      <p:sp>
        <p:nvSpPr>
          <p:cNvPr id="13" name="TextBox 86">
            <a:extLst>
              <a:ext uri="{FF2B5EF4-FFF2-40B4-BE49-F238E27FC236}">
                <a16:creationId xmlns:a16="http://schemas.microsoft.com/office/drawing/2014/main" id="{4AEC238D-D3D9-D94D-B939-6FBF2804A221}"/>
              </a:ext>
            </a:extLst>
          </p:cNvPr>
          <p:cNvSpPr txBox="1"/>
          <p:nvPr/>
        </p:nvSpPr>
        <p:spPr>
          <a:xfrm>
            <a:off x="26003251" y="8325636"/>
            <a:ext cx="14722020" cy="657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675" b="1" dirty="0">
                <a:solidFill>
                  <a:srgbClr val="003865"/>
                </a:solidFill>
                <a:latin typeface="Libre Baskerville" panose="02000000000000000000" pitchFamily="2" charset="0"/>
              </a:rPr>
              <a:t>Strengths</a:t>
            </a:r>
          </a:p>
        </p:txBody>
      </p:sp>
      <p:sp>
        <p:nvSpPr>
          <p:cNvPr id="15" name="TextBox 86">
            <a:extLst>
              <a:ext uri="{FF2B5EF4-FFF2-40B4-BE49-F238E27FC236}">
                <a16:creationId xmlns:a16="http://schemas.microsoft.com/office/drawing/2014/main" id="{F66FA078-5890-4640-A07B-F1BBD5063DCD}"/>
              </a:ext>
            </a:extLst>
          </p:cNvPr>
          <p:cNvSpPr txBox="1"/>
          <p:nvPr/>
        </p:nvSpPr>
        <p:spPr>
          <a:xfrm>
            <a:off x="26136595" y="15221994"/>
            <a:ext cx="14722020" cy="657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675" b="1" dirty="0">
                <a:solidFill>
                  <a:srgbClr val="003865"/>
                </a:solidFill>
                <a:latin typeface="Libre Baskerville" panose="02000000000000000000" pitchFamily="2" charset="0"/>
              </a:rPr>
              <a:t>Challenges</a:t>
            </a:r>
          </a:p>
        </p:txBody>
      </p:sp>
      <p:sp>
        <p:nvSpPr>
          <p:cNvPr id="17" name="TextBox 86">
            <a:extLst>
              <a:ext uri="{FF2B5EF4-FFF2-40B4-BE49-F238E27FC236}">
                <a16:creationId xmlns:a16="http://schemas.microsoft.com/office/drawing/2014/main" id="{90D52210-709D-C34F-BE94-79E11EBE16D4}"/>
              </a:ext>
            </a:extLst>
          </p:cNvPr>
          <p:cNvSpPr txBox="1"/>
          <p:nvPr/>
        </p:nvSpPr>
        <p:spPr>
          <a:xfrm>
            <a:off x="26171666" y="22118352"/>
            <a:ext cx="14722020" cy="657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675" b="1" dirty="0">
                <a:solidFill>
                  <a:srgbClr val="003865"/>
                </a:solidFill>
                <a:latin typeface="Libre Baskerville" panose="02000000000000000000" pitchFamily="2" charset="0"/>
              </a:rPr>
              <a:t>Future Opportunities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6451BAD-3423-5F4A-B175-B32D7F14BF42}"/>
              </a:ext>
            </a:extLst>
          </p:cNvPr>
          <p:cNvSpPr txBox="1"/>
          <p:nvPr/>
        </p:nvSpPr>
        <p:spPr>
          <a:xfrm>
            <a:off x="23241000" y="4445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19310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persuadingsapphire|09-2018"/>
</p:tagLst>
</file>

<file path=ppt/theme/theme1.xml><?xml version="1.0" encoding="utf-8"?>
<a:theme xmlns:a="http://schemas.openxmlformats.org/drawingml/2006/main" name="Blank Presentati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ake Away">
      <a:majorFont>
        <a:latin typeface="Montserrat"/>
        <a:ea typeface="Arial"/>
        <a:cs typeface="Arial"/>
      </a:majorFont>
      <a:minorFont>
        <a:latin typeface="Montserrat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0</TotalTime>
  <Words>30</Words>
  <Application>Microsoft Macintosh PowerPoint</Application>
  <PresentationFormat>Benutzerdefiniert</PresentationFormat>
  <Paragraphs>7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Montserrat</vt:lpstr>
      <vt:lpstr>Quattrocento</vt:lpstr>
      <vt:lpstr>Times New Roman</vt:lpstr>
      <vt:lpstr>Montserrat Light</vt:lpstr>
      <vt:lpstr>Libre Baskerville</vt:lpstr>
      <vt:lpstr>Blank Presentation</vt:lpstr>
      <vt:lpstr>PowerPoint-Präsentation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to make a scientific poster</dc:title>
  <dc:subject>Free Poster Presentation Example</dc:subject>
  <dc:creator>Graphicsland/MakeSigns.com</dc:creator>
  <cp:keywords>scientific, research, template, custom, poster, presentation, symposium, printing, PowerPoint, create, design, example, sample, download</cp:keywords>
  <dc:description>This is a free template from MakeSigns.com to help you create the perfect scientific poster.</dc:description>
  <cp:lastModifiedBy>Rebecca Tehrani</cp:lastModifiedBy>
  <cp:revision>59</cp:revision>
  <cp:lastPrinted>2021-07-21T15:38:15Z</cp:lastPrinted>
  <dcterms:modified xsi:type="dcterms:W3CDTF">2021-08-03T15:07:19Z</dcterms:modified>
  <cp:category>templates for scientific poster</cp:category>
</cp:coreProperties>
</file>