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68" r:id="rId5"/>
    <p:sldId id="292" r:id="rId6"/>
    <p:sldId id="269" r:id="rId7"/>
    <p:sldId id="275" r:id="rId8"/>
    <p:sldId id="288" r:id="rId9"/>
    <p:sldId id="287" r:id="rId10"/>
    <p:sldId id="270" r:id="rId11"/>
    <p:sldId id="293" r:id="rId12"/>
    <p:sldId id="294" r:id="rId13"/>
    <p:sldId id="310" r:id="rId14"/>
    <p:sldId id="311" r:id="rId15"/>
    <p:sldId id="314" r:id="rId16"/>
    <p:sldId id="312" r:id="rId17"/>
    <p:sldId id="313" r:id="rId18"/>
    <p:sldId id="307" r:id="rId19"/>
    <p:sldId id="308" r:id="rId20"/>
    <p:sldId id="309" r:id="rId21"/>
    <p:sldId id="291" r:id="rId22"/>
    <p:sldId id="306" r:id="rId23"/>
    <p:sldId id="305" r:id="rId24"/>
    <p:sldId id="289" r:id="rId25"/>
    <p:sldId id="284" r:id="rId2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9FAB"/>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howGuides="1">
      <p:cViewPr varScale="1">
        <p:scale>
          <a:sx n="63" d="100"/>
          <a:sy n="63" d="100"/>
        </p:scale>
        <p:origin x="979" y="53"/>
      </p:cViewPr>
      <p:guideLst>
        <p:guide orient="horz" pos="2160"/>
        <p:guide pos="2880"/>
      </p:guideLst>
    </p:cSldViewPr>
  </p:slideViewPr>
  <p:notesTextViewPr>
    <p:cViewPr>
      <p:scale>
        <a:sx n="1" d="1"/>
        <a:sy n="1" d="1"/>
      </p:scale>
      <p:origin x="0" y="0"/>
    </p:cViewPr>
  </p:notesTextViewPr>
  <p:sorterViewPr>
    <p:cViewPr>
      <p:scale>
        <a:sx n="42" d="100"/>
        <a:sy n="42"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en-US"/>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a:p>
        </p:txBody>
      </p:sp>
      <p:sp>
        <p:nvSpPr>
          <p:cNvPr id="4" name="Segnaposto data 3"/>
          <p:cNvSpPr>
            <a:spLocks noGrp="1"/>
          </p:cNvSpPr>
          <p:nvPr>
            <p:ph type="dt" sz="half" idx="10"/>
          </p:nvPr>
        </p:nvSpPr>
        <p:spPr/>
        <p:txBody>
          <a:bodyPr/>
          <a:lstStyle/>
          <a:p>
            <a:fld id="{F8970D0B-1B81-4E55-9025-11E2D72D2189}" type="datetimeFigureOut">
              <a:rPr lang="en-US" smtClean="0"/>
              <a:pPr/>
              <a:t>1/19/2021</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30AA0239-76D4-4818-87DB-46C81EC94819}" type="slidenum">
              <a:rPr lang="en-US" smtClean="0"/>
              <a:pPr/>
              <a:t>‹#›</a:t>
            </a:fld>
            <a:endParaRPr lang="en-US"/>
          </a:p>
        </p:txBody>
      </p:sp>
    </p:spTree>
    <p:extLst>
      <p:ext uri="{BB962C8B-B14F-4D97-AF65-F5344CB8AC3E}">
        <p14:creationId xmlns:p14="http://schemas.microsoft.com/office/powerpoint/2010/main" val="1208436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F8970D0B-1B81-4E55-9025-11E2D72D2189}" type="datetimeFigureOut">
              <a:rPr lang="en-US" smtClean="0"/>
              <a:pPr/>
              <a:t>1/19/2021</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30AA0239-76D4-4818-87DB-46C81EC94819}" type="slidenum">
              <a:rPr lang="en-US" smtClean="0"/>
              <a:pPr/>
              <a:t>‹#›</a:t>
            </a:fld>
            <a:endParaRPr lang="en-US"/>
          </a:p>
        </p:txBody>
      </p:sp>
    </p:spTree>
    <p:extLst>
      <p:ext uri="{BB962C8B-B14F-4D97-AF65-F5344CB8AC3E}">
        <p14:creationId xmlns:p14="http://schemas.microsoft.com/office/powerpoint/2010/main" val="1867473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F8970D0B-1B81-4E55-9025-11E2D72D2189}" type="datetimeFigureOut">
              <a:rPr lang="en-US" smtClean="0"/>
              <a:pPr/>
              <a:t>1/19/2021</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30AA0239-76D4-4818-87DB-46C81EC94819}" type="slidenum">
              <a:rPr lang="en-US" smtClean="0"/>
              <a:pPr/>
              <a:t>‹#›</a:t>
            </a:fld>
            <a:endParaRPr lang="en-US"/>
          </a:p>
        </p:txBody>
      </p:sp>
    </p:spTree>
    <p:extLst>
      <p:ext uri="{BB962C8B-B14F-4D97-AF65-F5344CB8AC3E}">
        <p14:creationId xmlns:p14="http://schemas.microsoft.com/office/powerpoint/2010/main" val="1609409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F8970D0B-1B81-4E55-9025-11E2D72D2189}" type="datetimeFigureOut">
              <a:rPr lang="en-US" smtClean="0"/>
              <a:pPr/>
              <a:t>1/19/2021</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30AA0239-76D4-4818-87DB-46C81EC94819}" type="slidenum">
              <a:rPr lang="en-US" smtClean="0"/>
              <a:pPr/>
              <a:t>‹#›</a:t>
            </a:fld>
            <a:endParaRPr lang="en-US"/>
          </a:p>
        </p:txBody>
      </p:sp>
    </p:spTree>
    <p:extLst>
      <p:ext uri="{BB962C8B-B14F-4D97-AF65-F5344CB8AC3E}">
        <p14:creationId xmlns:p14="http://schemas.microsoft.com/office/powerpoint/2010/main" val="4255089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en-US"/>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8970D0B-1B81-4E55-9025-11E2D72D2189}" type="datetimeFigureOut">
              <a:rPr lang="en-US" smtClean="0"/>
              <a:pPr/>
              <a:t>1/19/2021</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30AA0239-76D4-4818-87DB-46C81EC94819}" type="slidenum">
              <a:rPr lang="en-US" smtClean="0"/>
              <a:pPr/>
              <a:t>‹#›</a:t>
            </a:fld>
            <a:endParaRPr lang="en-US"/>
          </a:p>
        </p:txBody>
      </p:sp>
    </p:spTree>
    <p:extLst>
      <p:ext uri="{BB962C8B-B14F-4D97-AF65-F5344CB8AC3E}">
        <p14:creationId xmlns:p14="http://schemas.microsoft.com/office/powerpoint/2010/main" val="91908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p>
            <a:fld id="{F8970D0B-1B81-4E55-9025-11E2D72D2189}" type="datetimeFigureOut">
              <a:rPr lang="en-US" smtClean="0"/>
              <a:pPr/>
              <a:t>1/19/2021</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30AA0239-76D4-4818-87DB-46C81EC94819}" type="slidenum">
              <a:rPr lang="en-US" smtClean="0"/>
              <a:pPr/>
              <a:t>‹#›</a:t>
            </a:fld>
            <a:endParaRPr lang="en-US"/>
          </a:p>
        </p:txBody>
      </p:sp>
    </p:spTree>
    <p:extLst>
      <p:ext uri="{BB962C8B-B14F-4D97-AF65-F5344CB8AC3E}">
        <p14:creationId xmlns:p14="http://schemas.microsoft.com/office/powerpoint/2010/main" val="399811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p>
            <a:fld id="{F8970D0B-1B81-4E55-9025-11E2D72D2189}" type="datetimeFigureOut">
              <a:rPr lang="en-US" smtClean="0"/>
              <a:pPr/>
              <a:t>1/19/2021</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30AA0239-76D4-4818-87DB-46C81EC94819}" type="slidenum">
              <a:rPr lang="en-US" smtClean="0"/>
              <a:pPr/>
              <a:t>‹#›</a:t>
            </a:fld>
            <a:endParaRPr lang="en-US"/>
          </a:p>
        </p:txBody>
      </p:sp>
    </p:spTree>
    <p:extLst>
      <p:ext uri="{BB962C8B-B14F-4D97-AF65-F5344CB8AC3E}">
        <p14:creationId xmlns:p14="http://schemas.microsoft.com/office/powerpoint/2010/main" val="4201743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p>
            <a:fld id="{F8970D0B-1B81-4E55-9025-11E2D72D2189}" type="datetimeFigureOut">
              <a:rPr lang="en-US" smtClean="0"/>
              <a:pPr/>
              <a:t>1/19/2021</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30AA0239-76D4-4818-87DB-46C81EC94819}" type="slidenum">
              <a:rPr lang="en-US" smtClean="0"/>
              <a:pPr/>
              <a:t>‹#›</a:t>
            </a:fld>
            <a:endParaRPr lang="en-US"/>
          </a:p>
        </p:txBody>
      </p:sp>
    </p:spTree>
    <p:extLst>
      <p:ext uri="{BB962C8B-B14F-4D97-AF65-F5344CB8AC3E}">
        <p14:creationId xmlns:p14="http://schemas.microsoft.com/office/powerpoint/2010/main" val="3048750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8970D0B-1B81-4E55-9025-11E2D72D2189}" type="datetimeFigureOut">
              <a:rPr lang="en-US" smtClean="0"/>
              <a:pPr/>
              <a:t>1/19/2021</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30AA0239-76D4-4818-87DB-46C81EC94819}" type="slidenum">
              <a:rPr lang="en-US" smtClean="0"/>
              <a:pPr/>
              <a:t>‹#›</a:t>
            </a:fld>
            <a:endParaRPr lang="en-US"/>
          </a:p>
        </p:txBody>
      </p:sp>
    </p:spTree>
    <p:extLst>
      <p:ext uri="{BB962C8B-B14F-4D97-AF65-F5344CB8AC3E}">
        <p14:creationId xmlns:p14="http://schemas.microsoft.com/office/powerpoint/2010/main" val="3986990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en-US"/>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8970D0B-1B81-4E55-9025-11E2D72D2189}" type="datetimeFigureOut">
              <a:rPr lang="en-US" smtClean="0"/>
              <a:pPr/>
              <a:t>1/19/2021</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30AA0239-76D4-4818-87DB-46C81EC94819}" type="slidenum">
              <a:rPr lang="en-US" smtClean="0"/>
              <a:pPr/>
              <a:t>‹#›</a:t>
            </a:fld>
            <a:endParaRPr lang="en-US"/>
          </a:p>
        </p:txBody>
      </p:sp>
    </p:spTree>
    <p:extLst>
      <p:ext uri="{BB962C8B-B14F-4D97-AF65-F5344CB8AC3E}">
        <p14:creationId xmlns:p14="http://schemas.microsoft.com/office/powerpoint/2010/main" val="1366253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en-US"/>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8970D0B-1B81-4E55-9025-11E2D72D2189}" type="datetimeFigureOut">
              <a:rPr lang="en-US" smtClean="0"/>
              <a:pPr/>
              <a:t>1/19/2021</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30AA0239-76D4-4818-87DB-46C81EC94819}" type="slidenum">
              <a:rPr lang="en-US" smtClean="0"/>
              <a:pPr/>
              <a:t>‹#›</a:t>
            </a:fld>
            <a:endParaRPr lang="en-US"/>
          </a:p>
        </p:txBody>
      </p:sp>
    </p:spTree>
    <p:extLst>
      <p:ext uri="{BB962C8B-B14F-4D97-AF65-F5344CB8AC3E}">
        <p14:creationId xmlns:p14="http://schemas.microsoft.com/office/powerpoint/2010/main" val="3620561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en-US"/>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970D0B-1B81-4E55-9025-11E2D72D2189}" type="datetimeFigureOut">
              <a:rPr lang="en-US" smtClean="0"/>
              <a:pPr/>
              <a:t>1/19/2021</a:t>
            </a:fld>
            <a:endParaRPr lang="en-US"/>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AA0239-76D4-4818-87DB-46C81EC94819}" type="slidenum">
              <a:rPr lang="en-US" smtClean="0"/>
              <a:pPr/>
              <a:t>‹#›</a:t>
            </a:fld>
            <a:endParaRPr lang="en-US"/>
          </a:p>
        </p:txBody>
      </p:sp>
    </p:spTree>
    <p:extLst>
      <p:ext uri="{BB962C8B-B14F-4D97-AF65-F5344CB8AC3E}">
        <p14:creationId xmlns:p14="http://schemas.microsoft.com/office/powerpoint/2010/main" val="1220640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8032" y="2204864"/>
            <a:ext cx="7772400" cy="1470025"/>
          </a:xfrm>
          <a:solidFill>
            <a:srgbClr val="FFCC00">
              <a:alpha val="50196"/>
            </a:srgbClr>
          </a:solidFill>
          <a:ln>
            <a:solidFill>
              <a:schemeClr val="bg1">
                <a:lumMod val="50000"/>
              </a:schemeClr>
            </a:solidFill>
          </a:ln>
        </p:spPr>
        <p:style>
          <a:lnRef idx="2">
            <a:schemeClr val="accent2"/>
          </a:lnRef>
          <a:fillRef idx="1">
            <a:schemeClr val="lt1"/>
          </a:fillRef>
          <a:effectRef idx="0">
            <a:schemeClr val="accent2"/>
          </a:effectRef>
          <a:fontRef idx="minor">
            <a:schemeClr val="dk1"/>
          </a:fontRef>
        </p:style>
        <p:txBody>
          <a:bodyPr/>
          <a:lstStyle/>
          <a:p>
            <a:r>
              <a:rPr lang="en-US" dirty="0" smtClean="0"/>
              <a:t>&lt;insert name of the museum, city, country&gt;</a:t>
            </a:r>
            <a:endParaRPr lang="en-US" dirty="0"/>
          </a:p>
        </p:txBody>
      </p:sp>
      <p:sp>
        <p:nvSpPr>
          <p:cNvPr id="3" name="CasellaDiTesto 2"/>
          <p:cNvSpPr txBox="1"/>
          <p:nvPr/>
        </p:nvSpPr>
        <p:spPr>
          <a:xfrm>
            <a:off x="2843808" y="5661248"/>
            <a:ext cx="2015808" cy="369332"/>
          </a:xfrm>
          <a:prstGeom prst="rect">
            <a:avLst/>
          </a:prstGeom>
          <a:ln>
            <a:solidFill>
              <a:schemeClr val="bg1">
                <a:lumMod val="50000"/>
              </a:schemeClr>
            </a:solidFill>
          </a:ln>
        </p:spPr>
        <p:style>
          <a:lnRef idx="2">
            <a:schemeClr val="accent2"/>
          </a:lnRef>
          <a:fillRef idx="1">
            <a:schemeClr val="lt1"/>
          </a:fillRef>
          <a:effectRef idx="0">
            <a:schemeClr val="accent2"/>
          </a:effectRef>
          <a:fontRef idx="minor">
            <a:schemeClr val="dk1"/>
          </a:fontRef>
        </p:style>
        <p:txBody>
          <a:bodyPr wrap="none" rtlCol="0">
            <a:spAutoFit/>
          </a:bodyPr>
          <a:lstStyle/>
          <a:p>
            <a:r>
              <a:rPr lang="en-US" dirty="0" smtClean="0"/>
              <a:t>&lt;insert your name&gt;</a:t>
            </a:r>
            <a:endParaRPr lang="en-US" dirty="0"/>
          </a:p>
        </p:txBody>
      </p:sp>
      <p:pic>
        <p:nvPicPr>
          <p:cNvPr id="5" name="Picture 4" descr="RE-ORG LOGO.png"/>
          <p:cNvPicPr>
            <a:picLocks noChangeAspect="1"/>
          </p:cNvPicPr>
          <p:nvPr/>
        </p:nvPicPr>
        <p:blipFill>
          <a:blip r:embed="rId2" cstate="print"/>
          <a:stretch>
            <a:fillRect/>
          </a:stretch>
        </p:blipFill>
        <p:spPr>
          <a:xfrm>
            <a:off x="179512" y="6408712"/>
            <a:ext cx="1235976" cy="260648"/>
          </a:xfrm>
          <a:prstGeom prst="rect">
            <a:avLst/>
          </a:prstGeom>
        </p:spPr>
      </p:pic>
      <p:pic>
        <p:nvPicPr>
          <p:cNvPr id="6" name="Picture 5" descr="Iccromlogo-trans-L.gif"/>
          <p:cNvPicPr>
            <a:picLocks noChangeAspect="1"/>
          </p:cNvPicPr>
          <p:nvPr/>
        </p:nvPicPr>
        <p:blipFill>
          <a:blip r:embed="rId3" cstate="print"/>
          <a:stretch>
            <a:fillRect/>
          </a:stretch>
        </p:blipFill>
        <p:spPr>
          <a:xfrm>
            <a:off x="7663570" y="5805264"/>
            <a:ext cx="1264405" cy="852353"/>
          </a:xfrm>
          <a:prstGeom prst="rect">
            <a:avLst/>
          </a:prstGeom>
        </p:spPr>
      </p:pic>
    </p:spTree>
    <p:extLst>
      <p:ext uri="{BB962C8B-B14F-4D97-AF65-F5344CB8AC3E}">
        <p14:creationId xmlns:p14="http://schemas.microsoft.com/office/powerpoint/2010/main" val="21870545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67544" y="188640"/>
            <a:ext cx="8280920" cy="5632311"/>
          </a:xfrm>
          <a:prstGeom prst="rect">
            <a:avLst/>
          </a:prstGeom>
          <a:solidFill>
            <a:srgbClr val="FFCC00">
              <a:alpha val="29020"/>
            </a:srgbClr>
          </a:solidFill>
          <a:ln>
            <a:solidFill>
              <a:srgbClr val="439FAB"/>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400" b="1" u="sng" dirty="0" smtClean="0">
                <a:solidFill>
                  <a:schemeClr val="tx1">
                    <a:lumMod val="85000"/>
                    <a:lumOff val="15000"/>
                  </a:schemeClr>
                </a:solidFill>
              </a:rPr>
              <a:t>EXHIBITION  HALLS</a:t>
            </a:r>
          </a:p>
          <a:p>
            <a:pPr algn="ctr"/>
            <a:r>
              <a:rPr lang="en-US" sz="2400" b="1" u="sng" dirty="0" smtClean="0">
                <a:solidFill>
                  <a:schemeClr val="tx1">
                    <a:lumMod val="85000"/>
                    <a:lumOff val="15000"/>
                  </a:schemeClr>
                </a:solidFill>
              </a:rPr>
              <a:t>Add pictures of each existing exhibition hall.</a:t>
            </a:r>
          </a:p>
          <a:p>
            <a:pPr algn="ctr"/>
            <a:r>
              <a:rPr lang="en-US" sz="2400" b="1" u="sng" dirty="0" smtClean="0">
                <a:solidFill>
                  <a:schemeClr val="tx1">
                    <a:lumMod val="85000"/>
                    <a:lumOff val="15000"/>
                  </a:schemeClr>
                </a:solidFill>
              </a:rPr>
              <a:t>Write on the slide: Hall 1, hall 2.. (temporary/permanent)</a:t>
            </a:r>
          </a:p>
          <a:p>
            <a:pPr algn="ctr"/>
            <a:r>
              <a:rPr lang="en-US" sz="2400" dirty="0" smtClean="0">
                <a:solidFill>
                  <a:schemeClr val="tx1">
                    <a:lumMod val="85000"/>
                    <a:lumOff val="15000"/>
                  </a:schemeClr>
                </a:solidFill>
              </a:rPr>
              <a:t>(add slides if needed)</a:t>
            </a:r>
            <a:endParaRPr lang="en-US" sz="2400" b="1" u="sng" dirty="0" smtClean="0">
              <a:solidFill>
                <a:schemeClr val="tx1">
                  <a:lumMod val="85000"/>
                  <a:lumOff val="15000"/>
                </a:schemeClr>
              </a:solidFill>
            </a:endParaRPr>
          </a:p>
          <a:p>
            <a:r>
              <a:rPr lang="en-US" sz="2400" dirty="0" smtClean="0">
                <a:solidFill>
                  <a:schemeClr val="tx1">
                    <a:lumMod val="85000"/>
                    <a:lumOff val="15000"/>
                  </a:schemeClr>
                </a:solidFill>
              </a:rPr>
              <a:t>The complete set includes views of:</a:t>
            </a:r>
          </a:p>
          <a:p>
            <a:pPr marL="514350" indent="-514350">
              <a:buFont typeface="+mj-lt"/>
              <a:buAutoNum type="arabicPeriod"/>
            </a:pPr>
            <a:r>
              <a:rPr lang="en-US" sz="2400" dirty="0" smtClean="0">
                <a:solidFill>
                  <a:schemeClr val="tx1">
                    <a:lumMod val="85000"/>
                    <a:lumOff val="15000"/>
                  </a:schemeClr>
                </a:solidFill>
              </a:rPr>
              <a:t>The view of the main entrance of the Exhibition</a:t>
            </a:r>
          </a:p>
          <a:p>
            <a:pPr marL="514350" indent="-514350">
              <a:buFont typeface="+mj-lt"/>
              <a:buAutoNum type="arabicPeriod"/>
            </a:pPr>
            <a:r>
              <a:rPr lang="en-US" sz="2400" dirty="0" smtClean="0">
                <a:solidFill>
                  <a:schemeClr val="tx1">
                    <a:lumMod val="85000"/>
                    <a:lumOff val="15000"/>
                  </a:schemeClr>
                </a:solidFill>
              </a:rPr>
              <a:t>The 1</a:t>
            </a:r>
            <a:r>
              <a:rPr lang="en-US" sz="2400" baseline="30000" dirty="0" smtClean="0">
                <a:solidFill>
                  <a:schemeClr val="tx1">
                    <a:lumMod val="85000"/>
                    <a:lumOff val="15000"/>
                  </a:schemeClr>
                </a:solidFill>
              </a:rPr>
              <a:t>st</a:t>
            </a:r>
            <a:r>
              <a:rPr lang="en-US" sz="2400" dirty="0" smtClean="0">
                <a:solidFill>
                  <a:schemeClr val="tx1">
                    <a:lumMod val="85000"/>
                    <a:lumOff val="15000"/>
                  </a:schemeClr>
                </a:solidFill>
              </a:rPr>
              <a:t> view of the exhibition hall from the entrance</a:t>
            </a:r>
          </a:p>
          <a:p>
            <a:pPr marL="514350" indent="-514350">
              <a:buFont typeface="+mj-lt"/>
              <a:buAutoNum type="arabicPeriod"/>
            </a:pPr>
            <a:r>
              <a:rPr lang="en-US" sz="2400" dirty="0" smtClean="0">
                <a:solidFill>
                  <a:schemeClr val="tx1">
                    <a:lumMod val="85000"/>
                    <a:lumOff val="15000"/>
                  </a:schemeClr>
                </a:solidFill>
              </a:rPr>
              <a:t>General views of every hall</a:t>
            </a:r>
          </a:p>
          <a:p>
            <a:pPr marL="514350" indent="-514350">
              <a:buFont typeface="+mj-lt"/>
              <a:buAutoNum type="arabicPeriod"/>
            </a:pPr>
            <a:r>
              <a:rPr lang="en-US" sz="2400" dirty="0" smtClean="0">
                <a:solidFill>
                  <a:schemeClr val="tx1">
                    <a:lumMod val="85000"/>
                    <a:lumOff val="15000"/>
                  </a:schemeClr>
                </a:solidFill>
              </a:rPr>
              <a:t>Examples of the display methods (showcases, hanging systems, wall-mounted objects, etc.)</a:t>
            </a:r>
          </a:p>
          <a:p>
            <a:pPr marL="514350" indent="-514350">
              <a:buFont typeface="+mj-lt"/>
              <a:buAutoNum type="arabicPeriod"/>
            </a:pPr>
            <a:r>
              <a:rPr lang="en-US" sz="2400" dirty="0" smtClean="0">
                <a:solidFill>
                  <a:schemeClr val="tx1">
                    <a:lumMod val="85000"/>
                    <a:lumOff val="15000"/>
                  </a:schemeClr>
                </a:solidFill>
              </a:rPr>
              <a:t>At least 5 views of threats or problems in the exhibition (security, access and circulation, lighting, mounts and supports, showcases, information to visitors). If possible provide short information on the problem identifies on each slide</a:t>
            </a:r>
          </a:p>
        </p:txBody>
      </p:sp>
      <p:pic>
        <p:nvPicPr>
          <p:cNvPr id="3" name="Picture 2" descr="RE-ORG LOGO.png"/>
          <p:cNvPicPr>
            <a:picLocks noChangeAspect="1"/>
          </p:cNvPicPr>
          <p:nvPr/>
        </p:nvPicPr>
        <p:blipFill>
          <a:blip r:embed="rId2" cstate="print"/>
          <a:stretch>
            <a:fillRect/>
          </a:stretch>
        </p:blipFill>
        <p:spPr>
          <a:xfrm>
            <a:off x="179512" y="6408712"/>
            <a:ext cx="1235976" cy="260648"/>
          </a:xfrm>
          <a:prstGeom prst="rect">
            <a:avLst/>
          </a:prstGeom>
        </p:spPr>
      </p:pic>
    </p:spTree>
    <p:extLst>
      <p:ext uri="{BB962C8B-B14F-4D97-AF65-F5344CB8AC3E}">
        <p14:creationId xmlns:p14="http://schemas.microsoft.com/office/powerpoint/2010/main" val="4741215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043608" y="620688"/>
            <a:ext cx="6701963" cy="400110"/>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2000" b="1" dirty="0" smtClean="0"/>
              <a:t>The view of the main entrance of the exhibition (door closed)</a:t>
            </a:r>
            <a:endParaRPr lang="en-US" sz="2000" b="1" dirty="0"/>
          </a:p>
        </p:txBody>
      </p:sp>
      <p:sp>
        <p:nvSpPr>
          <p:cNvPr id="3" name="CasellaDiTesto 3"/>
          <p:cNvSpPr txBox="1"/>
          <p:nvPr/>
        </p:nvSpPr>
        <p:spPr>
          <a:xfrm>
            <a:off x="2973627" y="116632"/>
            <a:ext cx="3132589" cy="400110"/>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en-US" sz="2000" b="1" dirty="0" smtClean="0"/>
              <a:t>Exhibition hall 1 (hall 2,3….)</a:t>
            </a:r>
            <a:endParaRPr lang="en-US" sz="2000" b="1" dirty="0"/>
          </a:p>
        </p:txBody>
      </p:sp>
      <p:pic>
        <p:nvPicPr>
          <p:cNvPr id="5" name="Picture 4" descr="RE-ORG LOGO.png"/>
          <p:cNvPicPr>
            <a:picLocks noChangeAspect="1"/>
          </p:cNvPicPr>
          <p:nvPr/>
        </p:nvPicPr>
        <p:blipFill>
          <a:blip r:embed="rId2" cstate="print"/>
          <a:stretch>
            <a:fillRect/>
          </a:stretch>
        </p:blipFill>
        <p:spPr>
          <a:xfrm>
            <a:off x="179512" y="6408712"/>
            <a:ext cx="1235976" cy="260648"/>
          </a:xfrm>
          <a:prstGeom prst="rect">
            <a:avLst/>
          </a:prstGeom>
        </p:spPr>
      </p:pic>
    </p:spTree>
    <p:extLst>
      <p:ext uri="{BB962C8B-B14F-4D97-AF65-F5344CB8AC3E}">
        <p14:creationId xmlns:p14="http://schemas.microsoft.com/office/powerpoint/2010/main" val="40923765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691680" y="620688"/>
            <a:ext cx="5872057" cy="400110"/>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2000" b="1" dirty="0" smtClean="0"/>
              <a:t>The first view of the exhibition hall from the entrance</a:t>
            </a:r>
            <a:endParaRPr lang="en-US" sz="2000" b="1" dirty="0"/>
          </a:p>
        </p:txBody>
      </p:sp>
      <p:sp>
        <p:nvSpPr>
          <p:cNvPr id="3" name="CasellaDiTesto 3"/>
          <p:cNvSpPr txBox="1"/>
          <p:nvPr/>
        </p:nvSpPr>
        <p:spPr>
          <a:xfrm>
            <a:off x="3007163" y="116632"/>
            <a:ext cx="3209533" cy="400110"/>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en-US" sz="2000" b="1" dirty="0" smtClean="0"/>
              <a:t>Exhibition hall1 (hall 2,3, …)</a:t>
            </a:r>
            <a:endParaRPr lang="en-US" sz="2000" b="1" dirty="0"/>
          </a:p>
        </p:txBody>
      </p:sp>
      <p:pic>
        <p:nvPicPr>
          <p:cNvPr id="5" name="Picture 4" descr="RE-ORG LOGO.png"/>
          <p:cNvPicPr>
            <a:picLocks noChangeAspect="1"/>
          </p:cNvPicPr>
          <p:nvPr/>
        </p:nvPicPr>
        <p:blipFill>
          <a:blip r:embed="rId2" cstate="print"/>
          <a:stretch>
            <a:fillRect/>
          </a:stretch>
        </p:blipFill>
        <p:spPr>
          <a:xfrm>
            <a:off x="179512" y="6408712"/>
            <a:ext cx="1235976" cy="260648"/>
          </a:xfrm>
          <a:prstGeom prst="rect">
            <a:avLst/>
          </a:prstGeom>
        </p:spPr>
      </p:pic>
    </p:spTree>
    <p:extLst>
      <p:ext uri="{BB962C8B-B14F-4D97-AF65-F5344CB8AC3E}">
        <p14:creationId xmlns:p14="http://schemas.microsoft.com/office/powerpoint/2010/main" val="25252579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259632" y="620688"/>
            <a:ext cx="6404895" cy="400110"/>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2000" b="1" dirty="0" smtClean="0"/>
              <a:t>General views of the hall (2-3 views from different points)</a:t>
            </a:r>
          </a:p>
        </p:txBody>
      </p:sp>
      <p:sp>
        <p:nvSpPr>
          <p:cNvPr id="3" name="CasellaDiTesto 3"/>
          <p:cNvSpPr txBox="1"/>
          <p:nvPr/>
        </p:nvSpPr>
        <p:spPr>
          <a:xfrm>
            <a:off x="2973627" y="116632"/>
            <a:ext cx="3132589" cy="400110"/>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en-US" sz="2000" b="1" dirty="0" smtClean="0"/>
              <a:t>Exhibition hall 1 (hall 2,3….)</a:t>
            </a:r>
            <a:endParaRPr lang="en-US" sz="2000" b="1" dirty="0"/>
          </a:p>
        </p:txBody>
      </p:sp>
      <p:pic>
        <p:nvPicPr>
          <p:cNvPr id="5" name="Picture 4" descr="RE-ORG LOGO.png"/>
          <p:cNvPicPr>
            <a:picLocks noChangeAspect="1"/>
          </p:cNvPicPr>
          <p:nvPr/>
        </p:nvPicPr>
        <p:blipFill>
          <a:blip r:embed="rId2" cstate="print"/>
          <a:stretch>
            <a:fillRect/>
          </a:stretch>
        </p:blipFill>
        <p:spPr>
          <a:xfrm>
            <a:off x="179512" y="6408712"/>
            <a:ext cx="1235976" cy="260648"/>
          </a:xfrm>
          <a:prstGeom prst="rect">
            <a:avLst/>
          </a:prstGeom>
        </p:spPr>
      </p:pic>
    </p:spTree>
    <p:extLst>
      <p:ext uri="{BB962C8B-B14F-4D97-AF65-F5344CB8AC3E}">
        <p14:creationId xmlns:p14="http://schemas.microsoft.com/office/powerpoint/2010/main" val="27849339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259632" y="620688"/>
            <a:ext cx="6621493" cy="400110"/>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2000" b="1" dirty="0" smtClean="0"/>
              <a:t>Different types of display cases in the storage (2-3 examples)</a:t>
            </a:r>
          </a:p>
        </p:txBody>
      </p:sp>
      <p:sp>
        <p:nvSpPr>
          <p:cNvPr id="3" name="CasellaDiTesto 3"/>
          <p:cNvSpPr txBox="1"/>
          <p:nvPr/>
        </p:nvSpPr>
        <p:spPr>
          <a:xfrm>
            <a:off x="3002480" y="116632"/>
            <a:ext cx="3074881" cy="400110"/>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en-US" sz="2000" b="1" dirty="0" smtClean="0"/>
              <a:t>Exhibition hall1 (hall 2,3….)</a:t>
            </a:r>
            <a:endParaRPr lang="en-US" sz="2000" b="1" dirty="0"/>
          </a:p>
        </p:txBody>
      </p:sp>
      <p:pic>
        <p:nvPicPr>
          <p:cNvPr id="5" name="Picture 4" descr="RE-ORG LOGO.png"/>
          <p:cNvPicPr>
            <a:picLocks noChangeAspect="1"/>
          </p:cNvPicPr>
          <p:nvPr/>
        </p:nvPicPr>
        <p:blipFill>
          <a:blip r:embed="rId2" cstate="print"/>
          <a:stretch>
            <a:fillRect/>
          </a:stretch>
        </p:blipFill>
        <p:spPr>
          <a:xfrm>
            <a:off x="179512" y="6408712"/>
            <a:ext cx="1235976" cy="260648"/>
          </a:xfrm>
          <a:prstGeom prst="rect">
            <a:avLst/>
          </a:prstGeom>
        </p:spPr>
      </p:pic>
    </p:spTree>
    <p:extLst>
      <p:ext uri="{BB962C8B-B14F-4D97-AF65-F5344CB8AC3E}">
        <p14:creationId xmlns:p14="http://schemas.microsoft.com/office/powerpoint/2010/main" val="27849339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971600" y="620688"/>
            <a:ext cx="7233134" cy="400110"/>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2000" b="1" dirty="0" smtClean="0"/>
              <a:t>Different types of display methods (on open display):2-3 examples</a:t>
            </a:r>
          </a:p>
        </p:txBody>
      </p:sp>
      <p:sp>
        <p:nvSpPr>
          <p:cNvPr id="3" name="CasellaDiTesto 3"/>
          <p:cNvSpPr txBox="1"/>
          <p:nvPr/>
        </p:nvSpPr>
        <p:spPr>
          <a:xfrm>
            <a:off x="3002480" y="116632"/>
            <a:ext cx="3074881" cy="400110"/>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en-US" sz="2000" b="1" dirty="0" smtClean="0"/>
              <a:t>Exhibition hall1 (hall 2,3….)</a:t>
            </a:r>
            <a:endParaRPr lang="en-US" sz="2000" b="1" dirty="0"/>
          </a:p>
        </p:txBody>
      </p:sp>
      <p:pic>
        <p:nvPicPr>
          <p:cNvPr id="5" name="Picture 4" descr="RE-ORG LOGO.png"/>
          <p:cNvPicPr>
            <a:picLocks noChangeAspect="1"/>
          </p:cNvPicPr>
          <p:nvPr/>
        </p:nvPicPr>
        <p:blipFill>
          <a:blip r:embed="rId2" cstate="print"/>
          <a:stretch>
            <a:fillRect/>
          </a:stretch>
        </p:blipFill>
        <p:spPr>
          <a:xfrm>
            <a:off x="179512" y="6408712"/>
            <a:ext cx="1235976" cy="260648"/>
          </a:xfrm>
          <a:prstGeom prst="rect">
            <a:avLst/>
          </a:prstGeom>
        </p:spPr>
      </p:pic>
    </p:spTree>
    <p:extLst>
      <p:ext uri="{BB962C8B-B14F-4D97-AF65-F5344CB8AC3E}">
        <p14:creationId xmlns:p14="http://schemas.microsoft.com/office/powerpoint/2010/main" val="27849339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259632" y="620688"/>
            <a:ext cx="6744090" cy="400110"/>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2000" b="1" dirty="0" smtClean="0"/>
              <a:t>Threats and problems in the Exhibition hall (add 3-5 pictures)</a:t>
            </a:r>
          </a:p>
        </p:txBody>
      </p:sp>
      <p:sp>
        <p:nvSpPr>
          <p:cNvPr id="3" name="CasellaDiTesto 3"/>
          <p:cNvSpPr txBox="1"/>
          <p:nvPr/>
        </p:nvSpPr>
        <p:spPr>
          <a:xfrm>
            <a:off x="3002483" y="116632"/>
            <a:ext cx="3074881" cy="400110"/>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en-US" sz="2000" b="1" dirty="0" smtClean="0"/>
              <a:t>Exhibition hall1 (hall 2,3….)</a:t>
            </a:r>
            <a:endParaRPr lang="en-US" sz="2000" b="1" dirty="0"/>
          </a:p>
        </p:txBody>
      </p:sp>
      <p:pic>
        <p:nvPicPr>
          <p:cNvPr id="5" name="Picture 4" descr="RE-ORG LOGO.png"/>
          <p:cNvPicPr>
            <a:picLocks noChangeAspect="1"/>
          </p:cNvPicPr>
          <p:nvPr/>
        </p:nvPicPr>
        <p:blipFill>
          <a:blip r:embed="rId2" cstate="print"/>
          <a:stretch>
            <a:fillRect/>
          </a:stretch>
        </p:blipFill>
        <p:spPr>
          <a:xfrm>
            <a:off x="179512" y="6408712"/>
            <a:ext cx="1235976" cy="260648"/>
          </a:xfrm>
          <a:prstGeom prst="rect">
            <a:avLst/>
          </a:prstGeom>
        </p:spPr>
      </p:pic>
    </p:spTree>
    <p:extLst>
      <p:ext uri="{BB962C8B-B14F-4D97-AF65-F5344CB8AC3E}">
        <p14:creationId xmlns:p14="http://schemas.microsoft.com/office/powerpoint/2010/main" val="31999723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15616" y="476672"/>
            <a:ext cx="6696744" cy="1015663"/>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000" b="1" dirty="0" smtClean="0">
                <a:solidFill>
                  <a:prstClr val="black"/>
                </a:solidFill>
              </a:rPr>
              <a:t>List here the 5 most important problems identified in the Exhibition area (make sure that these problems are shown in the previous  pictures) </a:t>
            </a:r>
          </a:p>
        </p:txBody>
      </p:sp>
      <p:sp>
        <p:nvSpPr>
          <p:cNvPr id="2" name="CasellaDiTesto 1"/>
          <p:cNvSpPr txBox="1"/>
          <p:nvPr/>
        </p:nvSpPr>
        <p:spPr>
          <a:xfrm>
            <a:off x="2051720" y="2383720"/>
            <a:ext cx="4968552" cy="2862322"/>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1:</a:t>
            </a:r>
          </a:p>
          <a:p>
            <a:endParaRPr lang="en-US" dirty="0" smtClean="0"/>
          </a:p>
          <a:p>
            <a:r>
              <a:rPr lang="en-US" dirty="0" smtClean="0"/>
              <a:t>2:</a:t>
            </a:r>
          </a:p>
          <a:p>
            <a:endParaRPr lang="en-US" dirty="0" smtClean="0"/>
          </a:p>
          <a:p>
            <a:r>
              <a:rPr lang="en-US" dirty="0" smtClean="0"/>
              <a:t>3:</a:t>
            </a:r>
          </a:p>
          <a:p>
            <a:endParaRPr lang="en-US" dirty="0" smtClean="0"/>
          </a:p>
          <a:p>
            <a:r>
              <a:rPr lang="en-US" dirty="0" smtClean="0"/>
              <a:t>4:</a:t>
            </a:r>
          </a:p>
          <a:p>
            <a:endParaRPr lang="en-US" dirty="0" smtClean="0"/>
          </a:p>
          <a:p>
            <a:r>
              <a:rPr lang="en-US" dirty="0" smtClean="0"/>
              <a:t>5:</a:t>
            </a:r>
          </a:p>
          <a:p>
            <a:endParaRPr lang="en-US" dirty="0"/>
          </a:p>
        </p:txBody>
      </p:sp>
      <p:pic>
        <p:nvPicPr>
          <p:cNvPr id="5" name="Picture 4" descr="RE-ORG LOGO.png"/>
          <p:cNvPicPr>
            <a:picLocks noChangeAspect="1"/>
          </p:cNvPicPr>
          <p:nvPr/>
        </p:nvPicPr>
        <p:blipFill>
          <a:blip r:embed="rId2" cstate="print"/>
          <a:stretch>
            <a:fillRect/>
          </a:stretch>
        </p:blipFill>
        <p:spPr>
          <a:xfrm>
            <a:off x="179512" y="6408712"/>
            <a:ext cx="1235976" cy="260648"/>
          </a:xfrm>
          <a:prstGeom prst="rect">
            <a:avLst/>
          </a:prstGeom>
        </p:spPr>
      </p:pic>
    </p:spTree>
    <p:extLst>
      <p:ext uri="{BB962C8B-B14F-4D97-AF65-F5344CB8AC3E}">
        <p14:creationId xmlns:p14="http://schemas.microsoft.com/office/powerpoint/2010/main" val="42038894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67544" y="188640"/>
            <a:ext cx="8280920" cy="6001643"/>
          </a:xfrm>
          <a:prstGeom prst="rect">
            <a:avLst/>
          </a:prstGeom>
          <a:solidFill>
            <a:srgbClr val="FFCC00">
              <a:alpha val="29020"/>
            </a:srgbClr>
          </a:solidFill>
          <a:ln>
            <a:solidFill>
              <a:srgbClr val="439FAB"/>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800" b="1" u="sng" dirty="0" smtClean="0">
                <a:solidFill>
                  <a:schemeClr val="tx1">
                    <a:lumMod val="85000"/>
                    <a:lumOff val="15000"/>
                  </a:schemeClr>
                </a:solidFill>
              </a:rPr>
              <a:t>STORAGE ROOMS</a:t>
            </a:r>
          </a:p>
          <a:p>
            <a:pPr algn="ctr"/>
            <a:r>
              <a:rPr lang="en-US" sz="2800" b="1" u="sng" dirty="0" smtClean="0">
                <a:solidFill>
                  <a:schemeClr val="tx1">
                    <a:lumMod val="85000"/>
                    <a:lumOff val="15000"/>
                  </a:schemeClr>
                </a:solidFill>
              </a:rPr>
              <a:t>Add pictures of each existing storage room.</a:t>
            </a:r>
          </a:p>
          <a:p>
            <a:pPr algn="ctr"/>
            <a:r>
              <a:rPr lang="en-US" sz="2800" b="1" u="sng" dirty="0" smtClean="0">
                <a:solidFill>
                  <a:schemeClr val="tx1">
                    <a:lumMod val="85000"/>
                    <a:lumOff val="15000"/>
                  </a:schemeClr>
                </a:solidFill>
              </a:rPr>
              <a:t>Write on the slide: storage 1, storage 2…</a:t>
            </a:r>
          </a:p>
          <a:p>
            <a:pPr algn="ctr"/>
            <a:r>
              <a:rPr lang="en-US" sz="2800" dirty="0" smtClean="0">
                <a:solidFill>
                  <a:schemeClr val="tx1">
                    <a:lumMod val="85000"/>
                    <a:lumOff val="15000"/>
                  </a:schemeClr>
                </a:solidFill>
              </a:rPr>
              <a:t>(add slides if needed)</a:t>
            </a:r>
            <a:endParaRPr lang="en-US" sz="2800" b="1" u="sng" dirty="0" smtClean="0">
              <a:solidFill>
                <a:schemeClr val="tx1">
                  <a:lumMod val="85000"/>
                  <a:lumOff val="15000"/>
                </a:schemeClr>
              </a:solidFill>
            </a:endParaRPr>
          </a:p>
          <a:p>
            <a:r>
              <a:rPr lang="en-US" sz="2800" dirty="0" smtClean="0">
                <a:solidFill>
                  <a:schemeClr val="tx1">
                    <a:lumMod val="85000"/>
                    <a:lumOff val="15000"/>
                  </a:schemeClr>
                </a:solidFill>
              </a:rPr>
              <a:t>The complete set includes views of:</a:t>
            </a:r>
          </a:p>
          <a:p>
            <a:pPr marL="514350" indent="-514350">
              <a:buFont typeface="+mj-lt"/>
              <a:buAutoNum type="arabicPeriod"/>
            </a:pPr>
            <a:r>
              <a:rPr lang="en-US" sz="2800" dirty="0" smtClean="0">
                <a:solidFill>
                  <a:schemeClr val="tx1">
                    <a:lumMod val="85000"/>
                    <a:lumOff val="15000"/>
                  </a:schemeClr>
                </a:solidFill>
              </a:rPr>
              <a:t>The corridor leading to the storage</a:t>
            </a:r>
          </a:p>
          <a:p>
            <a:pPr marL="514350" indent="-514350">
              <a:buFont typeface="+mj-lt"/>
              <a:buAutoNum type="arabicPeriod"/>
            </a:pPr>
            <a:r>
              <a:rPr lang="en-US" sz="2800" dirty="0" smtClean="0">
                <a:solidFill>
                  <a:schemeClr val="tx1">
                    <a:lumMod val="85000"/>
                    <a:lumOff val="15000"/>
                  </a:schemeClr>
                </a:solidFill>
              </a:rPr>
              <a:t>The entrance door of the storage</a:t>
            </a:r>
          </a:p>
          <a:p>
            <a:pPr marL="514350" indent="-514350">
              <a:buFont typeface="+mj-lt"/>
              <a:buAutoNum type="arabicPeriod"/>
            </a:pPr>
            <a:r>
              <a:rPr lang="en-US" sz="2800" dirty="0" smtClean="0">
                <a:solidFill>
                  <a:schemeClr val="tx1">
                    <a:lumMod val="85000"/>
                    <a:lumOff val="15000"/>
                  </a:schemeClr>
                </a:solidFill>
              </a:rPr>
              <a:t>The 1</a:t>
            </a:r>
            <a:r>
              <a:rPr lang="en-US" sz="2800" baseline="30000" dirty="0" smtClean="0">
                <a:solidFill>
                  <a:schemeClr val="tx1">
                    <a:lumMod val="85000"/>
                    <a:lumOff val="15000"/>
                  </a:schemeClr>
                </a:solidFill>
              </a:rPr>
              <a:t>st</a:t>
            </a:r>
            <a:r>
              <a:rPr lang="en-US" sz="2800" dirty="0" smtClean="0">
                <a:solidFill>
                  <a:schemeClr val="tx1">
                    <a:lumMod val="85000"/>
                    <a:lumOff val="15000"/>
                  </a:schemeClr>
                </a:solidFill>
              </a:rPr>
              <a:t> view of the storage from the open door</a:t>
            </a:r>
          </a:p>
          <a:p>
            <a:pPr marL="514350" indent="-514350">
              <a:buFont typeface="+mj-lt"/>
              <a:buAutoNum type="arabicPeriod"/>
            </a:pPr>
            <a:r>
              <a:rPr lang="en-US" sz="2800" dirty="0" smtClean="0">
                <a:solidFill>
                  <a:schemeClr val="tx1">
                    <a:lumMod val="85000"/>
                    <a:lumOff val="15000"/>
                  </a:schemeClr>
                </a:solidFill>
              </a:rPr>
              <a:t>General views of the whole storage</a:t>
            </a:r>
          </a:p>
          <a:p>
            <a:pPr marL="514350" indent="-514350">
              <a:buFont typeface="+mj-lt"/>
              <a:buAutoNum type="arabicPeriod"/>
            </a:pPr>
            <a:r>
              <a:rPr lang="en-US" sz="2800" dirty="0" smtClean="0">
                <a:solidFill>
                  <a:schemeClr val="tx1">
                    <a:lumMod val="85000"/>
                    <a:lumOff val="15000"/>
                  </a:schemeClr>
                </a:solidFill>
              </a:rPr>
              <a:t>Examples of the storage units </a:t>
            </a:r>
            <a:r>
              <a:rPr lang="en-US" dirty="0" smtClean="0">
                <a:solidFill>
                  <a:schemeClr val="tx1">
                    <a:lumMod val="85000"/>
                    <a:lumOff val="15000"/>
                  </a:schemeClr>
                </a:solidFill>
              </a:rPr>
              <a:t>(shelves, drawers, cabinets, etc.)</a:t>
            </a:r>
          </a:p>
          <a:p>
            <a:pPr marL="514350" indent="-514350">
              <a:buFont typeface="+mj-lt"/>
              <a:buAutoNum type="arabicPeriod"/>
            </a:pPr>
            <a:r>
              <a:rPr lang="en-US" sz="2800" dirty="0" smtClean="0">
                <a:solidFill>
                  <a:schemeClr val="tx1">
                    <a:lumMod val="85000"/>
                    <a:lumOff val="15000"/>
                  </a:schemeClr>
                </a:solidFill>
              </a:rPr>
              <a:t>At least 5 views of problems in the storage </a:t>
            </a:r>
            <a:r>
              <a:rPr lang="en-US" sz="2000" dirty="0" smtClean="0">
                <a:solidFill>
                  <a:schemeClr val="tx1">
                    <a:lumMod val="85000"/>
                    <a:lumOff val="15000"/>
                  </a:schemeClr>
                </a:solidFill>
              </a:rPr>
              <a:t>(overcrowded units, inappropriate storage system,  objects on the floor, non collections, building conditions, etc) </a:t>
            </a:r>
            <a:r>
              <a:rPr lang="en-US" sz="2800" dirty="0" smtClean="0">
                <a:solidFill>
                  <a:schemeClr val="tx1">
                    <a:lumMod val="85000"/>
                    <a:lumOff val="15000"/>
                  </a:schemeClr>
                </a:solidFill>
              </a:rPr>
              <a:t>with written information about the problems seen in the pictures</a:t>
            </a:r>
          </a:p>
        </p:txBody>
      </p:sp>
      <p:pic>
        <p:nvPicPr>
          <p:cNvPr id="3" name="Picture 2" descr="RE-ORG LOGO.png"/>
          <p:cNvPicPr>
            <a:picLocks noChangeAspect="1"/>
          </p:cNvPicPr>
          <p:nvPr/>
        </p:nvPicPr>
        <p:blipFill>
          <a:blip r:embed="rId2" cstate="print"/>
          <a:stretch>
            <a:fillRect/>
          </a:stretch>
        </p:blipFill>
        <p:spPr>
          <a:xfrm>
            <a:off x="179512" y="6408712"/>
            <a:ext cx="1235976" cy="260648"/>
          </a:xfrm>
          <a:prstGeom prst="rect">
            <a:avLst/>
          </a:prstGeom>
        </p:spPr>
      </p:pic>
    </p:spTree>
    <p:extLst>
      <p:ext uri="{BB962C8B-B14F-4D97-AF65-F5344CB8AC3E}">
        <p14:creationId xmlns:p14="http://schemas.microsoft.com/office/powerpoint/2010/main" val="4741215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043608" y="620688"/>
            <a:ext cx="6792372" cy="400110"/>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2000" b="1" dirty="0" smtClean="0"/>
              <a:t>The corridor leading to the storage and the doors when closed</a:t>
            </a:r>
            <a:endParaRPr lang="en-US" sz="2000" b="1" dirty="0"/>
          </a:p>
        </p:txBody>
      </p:sp>
      <p:sp>
        <p:nvSpPr>
          <p:cNvPr id="3" name="CasellaDiTesto 3"/>
          <p:cNvSpPr txBox="1"/>
          <p:nvPr/>
        </p:nvSpPr>
        <p:spPr>
          <a:xfrm>
            <a:off x="3131840" y="116632"/>
            <a:ext cx="2816156" cy="400110"/>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en-US" sz="2000" b="1" dirty="0" smtClean="0"/>
              <a:t>Storage 1 (storage 2,3….)</a:t>
            </a:r>
            <a:endParaRPr lang="en-US" sz="2000" b="1" dirty="0"/>
          </a:p>
        </p:txBody>
      </p:sp>
      <p:pic>
        <p:nvPicPr>
          <p:cNvPr id="5" name="Picture 4" descr="RE-ORG LOGO.png"/>
          <p:cNvPicPr>
            <a:picLocks noChangeAspect="1"/>
          </p:cNvPicPr>
          <p:nvPr/>
        </p:nvPicPr>
        <p:blipFill>
          <a:blip r:embed="rId2" cstate="print"/>
          <a:stretch>
            <a:fillRect/>
          </a:stretch>
        </p:blipFill>
        <p:spPr>
          <a:xfrm>
            <a:off x="179512" y="6408712"/>
            <a:ext cx="1235976" cy="260648"/>
          </a:xfrm>
          <a:prstGeom prst="rect">
            <a:avLst/>
          </a:prstGeom>
        </p:spPr>
      </p:pic>
    </p:spTree>
    <p:extLst>
      <p:ext uri="{BB962C8B-B14F-4D97-AF65-F5344CB8AC3E}">
        <p14:creationId xmlns:p14="http://schemas.microsoft.com/office/powerpoint/2010/main" val="40923765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971600" y="220578"/>
            <a:ext cx="7202228" cy="400110"/>
          </a:xfrm>
          <a:prstGeom prst="rect">
            <a:avLst/>
          </a:prstGeom>
          <a:ln>
            <a:solidFill>
              <a:schemeClr val="bg1">
                <a:lumMod val="50000"/>
              </a:schemeClr>
            </a:solidFill>
          </a:ln>
        </p:spPr>
        <p:style>
          <a:lnRef idx="2">
            <a:schemeClr val="accent2"/>
          </a:lnRef>
          <a:fillRef idx="1">
            <a:schemeClr val="lt1"/>
          </a:fillRef>
          <a:effectRef idx="0">
            <a:schemeClr val="accent2"/>
          </a:effectRef>
          <a:fontRef idx="minor">
            <a:schemeClr val="dk1"/>
          </a:fontRef>
        </p:style>
        <p:txBody>
          <a:bodyPr wrap="none" rtlCol="0">
            <a:spAutoFit/>
          </a:bodyPr>
          <a:lstStyle/>
          <a:p>
            <a:pPr lvl="0"/>
            <a:r>
              <a:rPr lang="en-GB" sz="2000" b="1" dirty="0" smtClean="0"/>
              <a:t>Map, showing the precise location of the museum in the city/area.</a:t>
            </a:r>
            <a:endParaRPr lang="en-GB" sz="2000" b="1" dirty="0"/>
          </a:p>
        </p:txBody>
      </p:sp>
      <p:pic>
        <p:nvPicPr>
          <p:cNvPr id="5" name="Picture 4" descr="RE-ORG LOGO.png"/>
          <p:cNvPicPr>
            <a:picLocks noChangeAspect="1"/>
          </p:cNvPicPr>
          <p:nvPr/>
        </p:nvPicPr>
        <p:blipFill>
          <a:blip r:embed="rId2" cstate="print"/>
          <a:stretch>
            <a:fillRect/>
          </a:stretch>
        </p:blipFill>
        <p:spPr>
          <a:xfrm>
            <a:off x="179512" y="6408712"/>
            <a:ext cx="1235976" cy="260648"/>
          </a:xfrm>
          <a:prstGeom prst="rect">
            <a:avLst/>
          </a:prstGeom>
        </p:spPr>
      </p:pic>
    </p:spTree>
    <p:extLst>
      <p:ext uri="{BB962C8B-B14F-4D97-AF65-F5344CB8AC3E}">
        <p14:creationId xmlns:p14="http://schemas.microsoft.com/office/powerpoint/2010/main" val="19548021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691680" y="620688"/>
            <a:ext cx="5988884" cy="400110"/>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2000" b="1" dirty="0" smtClean="0"/>
              <a:t>The first view of the storage when the door is opened</a:t>
            </a:r>
            <a:endParaRPr lang="en-US" sz="2000" b="1" dirty="0"/>
          </a:p>
        </p:txBody>
      </p:sp>
      <p:sp>
        <p:nvSpPr>
          <p:cNvPr id="3" name="CasellaDiTesto 3"/>
          <p:cNvSpPr txBox="1"/>
          <p:nvPr/>
        </p:nvSpPr>
        <p:spPr>
          <a:xfrm>
            <a:off x="3131840" y="116632"/>
            <a:ext cx="2816156" cy="400110"/>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en-US" sz="2000" b="1" dirty="0" smtClean="0"/>
              <a:t>Storage 1 (storage 2,3….)</a:t>
            </a:r>
            <a:endParaRPr lang="en-US" sz="2000" b="1" dirty="0"/>
          </a:p>
        </p:txBody>
      </p:sp>
      <p:pic>
        <p:nvPicPr>
          <p:cNvPr id="5" name="Picture 4" descr="RE-ORG LOGO.png"/>
          <p:cNvPicPr>
            <a:picLocks noChangeAspect="1"/>
          </p:cNvPicPr>
          <p:nvPr/>
        </p:nvPicPr>
        <p:blipFill>
          <a:blip r:embed="rId2" cstate="print"/>
          <a:stretch>
            <a:fillRect/>
          </a:stretch>
        </p:blipFill>
        <p:spPr>
          <a:xfrm>
            <a:off x="179512" y="6408712"/>
            <a:ext cx="1235976" cy="260648"/>
          </a:xfrm>
          <a:prstGeom prst="rect">
            <a:avLst/>
          </a:prstGeom>
        </p:spPr>
      </p:pic>
    </p:spTree>
    <p:extLst>
      <p:ext uri="{BB962C8B-B14F-4D97-AF65-F5344CB8AC3E}">
        <p14:creationId xmlns:p14="http://schemas.microsoft.com/office/powerpoint/2010/main" val="25252579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259632" y="620688"/>
            <a:ext cx="6778266" cy="400110"/>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2000" b="1" dirty="0" smtClean="0"/>
              <a:t>A  general view of the whole storage (2-3 for a complete view)</a:t>
            </a:r>
          </a:p>
        </p:txBody>
      </p:sp>
      <p:sp>
        <p:nvSpPr>
          <p:cNvPr id="3" name="CasellaDiTesto 3"/>
          <p:cNvSpPr txBox="1"/>
          <p:nvPr/>
        </p:nvSpPr>
        <p:spPr>
          <a:xfrm>
            <a:off x="3131840" y="116632"/>
            <a:ext cx="2816156" cy="400110"/>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en-US" sz="2000" b="1" dirty="0" smtClean="0"/>
              <a:t>Storage 1 (storage 2,3….)</a:t>
            </a:r>
            <a:endParaRPr lang="en-US" sz="2000" b="1" dirty="0"/>
          </a:p>
        </p:txBody>
      </p:sp>
      <p:pic>
        <p:nvPicPr>
          <p:cNvPr id="5" name="Picture 4" descr="RE-ORG LOGO.png"/>
          <p:cNvPicPr>
            <a:picLocks noChangeAspect="1"/>
          </p:cNvPicPr>
          <p:nvPr/>
        </p:nvPicPr>
        <p:blipFill>
          <a:blip r:embed="rId2" cstate="print"/>
          <a:stretch>
            <a:fillRect/>
          </a:stretch>
        </p:blipFill>
        <p:spPr>
          <a:xfrm>
            <a:off x="179512" y="6408712"/>
            <a:ext cx="1235976" cy="260648"/>
          </a:xfrm>
          <a:prstGeom prst="rect">
            <a:avLst/>
          </a:prstGeom>
        </p:spPr>
      </p:pic>
    </p:spTree>
    <p:extLst>
      <p:ext uri="{BB962C8B-B14F-4D97-AF65-F5344CB8AC3E}">
        <p14:creationId xmlns:p14="http://schemas.microsoft.com/office/powerpoint/2010/main" val="2784933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259632" y="620688"/>
            <a:ext cx="6875985" cy="400110"/>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2000" b="1" dirty="0" smtClean="0"/>
              <a:t>Different types of units in the storage (2-3 for a complete view)</a:t>
            </a:r>
          </a:p>
        </p:txBody>
      </p:sp>
      <p:sp>
        <p:nvSpPr>
          <p:cNvPr id="3" name="CasellaDiTesto 3"/>
          <p:cNvSpPr txBox="1"/>
          <p:nvPr/>
        </p:nvSpPr>
        <p:spPr>
          <a:xfrm>
            <a:off x="3131840" y="116632"/>
            <a:ext cx="2816156" cy="400110"/>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en-US" sz="2000" b="1" dirty="0" smtClean="0"/>
              <a:t>Storage 1 (storage 2,3….)</a:t>
            </a:r>
            <a:endParaRPr lang="en-US" sz="2000" b="1" dirty="0"/>
          </a:p>
        </p:txBody>
      </p:sp>
      <p:pic>
        <p:nvPicPr>
          <p:cNvPr id="5" name="Picture 4" descr="RE-ORG LOGO.png"/>
          <p:cNvPicPr>
            <a:picLocks noChangeAspect="1"/>
          </p:cNvPicPr>
          <p:nvPr/>
        </p:nvPicPr>
        <p:blipFill>
          <a:blip r:embed="rId2" cstate="print"/>
          <a:stretch>
            <a:fillRect/>
          </a:stretch>
        </p:blipFill>
        <p:spPr>
          <a:xfrm>
            <a:off x="179512" y="6408712"/>
            <a:ext cx="1235976" cy="260648"/>
          </a:xfrm>
          <a:prstGeom prst="rect">
            <a:avLst/>
          </a:prstGeom>
        </p:spPr>
      </p:pic>
    </p:spTree>
    <p:extLst>
      <p:ext uri="{BB962C8B-B14F-4D97-AF65-F5344CB8AC3E}">
        <p14:creationId xmlns:p14="http://schemas.microsoft.com/office/powerpoint/2010/main" val="27849339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619672" y="620688"/>
            <a:ext cx="5946436" cy="400110"/>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2000" b="1" dirty="0" smtClean="0"/>
              <a:t>Threats and Problems in the storage (add 3-5 pictures)</a:t>
            </a:r>
          </a:p>
        </p:txBody>
      </p:sp>
      <p:sp>
        <p:nvSpPr>
          <p:cNvPr id="3" name="CasellaDiTesto 3"/>
          <p:cNvSpPr txBox="1"/>
          <p:nvPr/>
        </p:nvSpPr>
        <p:spPr>
          <a:xfrm>
            <a:off x="3131840" y="116632"/>
            <a:ext cx="2816156" cy="400110"/>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en-US" sz="2000" b="1" dirty="0" smtClean="0"/>
              <a:t>Storage 1 (storage 2,3….)</a:t>
            </a:r>
            <a:endParaRPr lang="en-US" sz="2000" b="1" dirty="0"/>
          </a:p>
        </p:txBody>
      </p:sp>
      <p:pic>
        <p:nvPicPr>
          <p:cNvPr id="5" name="Picture 4" descr="RE-ORG LOGO.png"/>
          <p:cNvPicPr>
            <a:picLocks noChangeAspect="1"/>
          </p:cNvPicPr>
          <p:nvPr/>
        </p:nvPicPr>
        <p:blipFill>
          <a:blip r:embed="rId2" cstate="print"/>
          <a:stretch>
            <a:fillRect/>
          </a:stretch>
        </p:blipFill>
        <p:spPr>
          <a:xfrm>
            <a:off x="179512" y="6408712"/>
            <a:ext cx="1235976" cy="260648"/>
          </a:xfrm>
          <a:prstGeom prst="rect">
            <a:avLst/>
          </a:prstGeom>
        </p:spPr>
      </p:pic>
    </p:spTree>
    <p:extLst>
      <p:ext uri="{BB962C8B-B14F-4D97-AF65-F5344CB8AC3E}">
        <p14:creationId xmlns:p14="http://schemas.microsoft.com/office/powerpoint/2010/main" val="31999723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15616" y="476672"/>
            <a:ext cx="6696744" cy="707886"/>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000" b="1" dirty="0">
                <a:solidFill>
                  <a:prstClr val="black"/>
                </a:solidFill>
              </a:rPr>
              <a:t> </a:t>
            </a:r>
            <a:r>
              <a:rPr lang="en-US" sz="2000" b="1" dirty="0" smtClean="0">
                <a:solidFill>
                  <a:prstClr val="black"/>
                </a:solidFill>
              </a:rPr>
              <a:t>List here the 5 main problems identified in the storage (make sure that these problems are shown in the previous  pictures) </a:t>
            </a:r>
          </a:p>
        </p:txBody>
      </p:sp>
      <p:sp>
        <p:nvSpPr>
          <p:cNvPr id="2" name="CasellaDiTesto 1"/>
          <p:cNvSpPr txBox="1"/>
          <p:nvPr/>
        </p:nvSpPr>
        <p:spPr>
          <a:xfrm>
            <a:off x="2051720" y="2383720"/>
            <a:ext cx="4968552" cy="2862322"/>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1:</a:t>
            </a:r>
          </a:p>
          <a:p>
            <a:endParaRPr lang="en-US" dirty="0" smtClean="0"/>
          </a:p>
          <a:p>
            <a:r>
              <a:rPr lang="en-US" dirty="0" smtClean="0"/>
              <a:t>2:</a:t>
            </a:r>
          </a:p>
          <a:p>
            <a:endParaRPr lang="en-US" dirty="0" smtClean="0"/>
          </a:p>
          <a:p>
            <a:r>
              <a:rPr lang="en-US" dirty="0" smtClean="0"/>
              <a:t>3:</a:t>
            </a:r>
          </a:p>
          <a:p>
            <a:endParaRPr lang="en-US" dirty="0" smtClean="0"/>
          </a:p>
          <a:p>
            <a:r>
              <a:rPr lang="en-US" dirty="0" smtClean="0"/>
              <a:t>4:</a:t>
            </a:r>
          </a:p>
          <a:p>
            <a:endParaRPr lang="en-US" dirty="0" smtClean="0"/>
          </a:p>
          <a:p>
            <a:r>
              <a:rPr lang="en-US" dirty="0" smtClean="0"/>
              <a:t>5:</a:t>
            </a:r>
          </a:p>
          <a:p>
            <a:endParaRPr lang="en-US" dirty="0"/>
          </a:p>
        </p:txBody>
      </p:sp>
      <p:pic>
        <p:nvPicPr>
          <p:cNvPr id="5" name="Picture 4" descr="RE-ORG LOGO.png"/>
          <p:cNvPicPr>
            <a:picLocks noChangeAspect="1"/>
          </p:cNvPicPr>
          <p:nvPr/>
        </p:nvPicPr>
        <p:blipFill>
          <a:blip r:embed="rId2" cstate="print"/>
          <a:stretch>
            <a:fillRect/>
          </a:stretch>
        </p:blipFill>
        <p:spPr>
          <a:xfrm>
            <a:off x="179512" y="6408712"/>
            <a:ext cx="1235976" cy="260648"/>
          </a:xfrm>
          <a:prstGeom prst="rect">
            <a:avLst/>
          </a:prstGeom>
        </p:spPr>
      </p:pic>
    </p:spTree>
    <p:extLst>
      <p:ext uri="{BB962C8B-B14F-4D97-AF65-F5344CB8AC3E}">
        <p14:creationId xmlns:p14="http://schemas.microsoft.com/office/powerpoint/2010/main" val="42038894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971600" y="332656"/>
            <a:ext cx="7216025" cy="1015663"/>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000" b="1" dirty="0" smtClean="0">
                <a:solidFill>
                  <a:prstClr val="black"/>
                </a:solidFill>
              </a:rPr>
              <a:t>OPTIONAL:  Please include  additional information that cannot be illustrated with pictures but that are useful to understand the situation of the collections in your Museum</a:t>
            </a:r>
          </a:p>
        </p:txBody>
      </p:sp>
      <p:sp>
        <p:nvSpPr>
          <p:cNvPr id="3" name="CasellaDiTesto 2"/>
          <p:cNvSpPr txBox="1"/>
          <p:nvPr/>
        </p:nvSpPr>
        <p:spPr>
          <a:xfrm>
            <a:off x="2123728" y="2348880"/>
            <a:ext cx="4896544" cy="369332"/>
          </a:xfrm>
          <a:prstGeom prst="rect">
            <a:avLst/>
          </a:prstGeom>
          <a:ln>
            <a:solidFill>
              <a:srgbClr val="439FAB"/>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buFont typeface="Arial" pitchFamily="34" charset="0"/>
              <a:buChar char="•"/>
            </a:pPr>
            <a:endParaRPr lang="en-US" dirty="0" smtClean="0"/>
          </a:p>
        </p:txBody>
      </p:sp>
      <p:pic>
        <p:nvPicPr>
          <p:cNvPr id="5" name="Picture 4" descr="RE-ORG LOGO.png"/>
          <p:cNvPicPr>
            <a:picLocks noChangeAspect="1"/>
          </p:cNvPicPr>
          <p:nvPr/>
        </p:nvPicPr>
        <p:blipFill>
          <a:blip r:embed="rId2" cstate="print"/>
          <a:stretch>
            <a:fillRect/>
          </a:stretch>
        </p:blipFill>
        <p:spPr>
          <a:xfrm>
            <a:off x="179512" y="6408712"/>
            <a:ext cx="1235976" cy="260648"/>
          </a:xfrm>
          <a:prstGeom prst="rect">
            <a:avLst/>
          </a:prstGeom>
        </p:spPr>
      </p:pic>
    </p:spTree>
    <p:extLst>
      <p:ext uri="{BB962C8B-B14F-4D97-AF65-F5344CB8AC3E}">
        <p14:creationId xmlns:p14="http://schemas.microsoft.com/office/powerpoint/2010/main" val="36648632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15616" y="188640"/>
            <a:ext cx="6908814" cy="400110"/>
          </a:xfrm>
          <a:prstGeom prst="rect">
            <a:avLst/>
          </a:prstGeom>
          <a:ln>
            <a:solidFill>
              <a:schemeClr val="bg1">
                <a:lumMod val="50000"/>
              </a:schemeClr>
            </a:solidFill>
          </a:ln>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en-US" sz="2000" b="1" dirty="0" smtClean="0"/>
              <a:t>General view of the Museum from outside (the whole building)</a:t>
            </a:r>
            <a:endParaRPr lang="en-US" sz="2000" b="1" dirty="0"/>
          </a:p>
        </p:txBody>
      </p:sp>
      <p:pic>
        <p:nvPicPr>
          <p:cNvPr id="3" name="Picture 2" descr="RE-ORG LOGO.png"/>
          <p:cNvPicPr>
            <a:picLocks noChangeAspect="1"/>
          </p:cNvPicPr>
          <p:nvPr/>
        </p:nvPicPr>
        <p:blipFill>
          <a:blip r:embed="rId2" cstate="print"/>
          <a:stretch>
            <a:fillRect/>
          </a:stretch>
        </p:blipFill>
        <p:spPr>
          <a:xfrm>
            <a:off x="179512" y="6408712"/>
            <a:ext cx="1235976" cy="260648"/>
          </a:xfrm>
          <a:prstGeom prst="rect">
            <a:avLst/>
          </a:prstGeom>
        </p:spPr>
      </p:pic>
    </p:spTree>
    <p:extLst>
      <p:ext uri="{BB962C8B-B14F-4D97-AF65-F5344CB8AC3E}">
        <p14:creationId xmlns:p14="http://schemas.microsoft.com/office/powerpoint/2010/main" val="40970489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11560" y="260648"/>
            <a:ext cx="7992888" cy="400110"/>
          </a:xfrm>
          <a:prstGeom prst="rect">
            <a:avLst/>
          </a:prstGeom>
          <a:ln>
            <a:solidFill>
              <a:schemeClr val="bg1">
                <a:lumMod val="50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000" b="1" dirty="0" smtClean="0"/>
              <a:t>View of the exhibition rooms/areas with visitors (insert 2 or 3 slides)</a:t>
            </a:r>
            <a:endParaRPr lang="en-US" sz="2000" b="1" dirty="0"/>
          </a:p>
        </p:txBody>
      </p:sp>
      <p:pic>
        <p:nvPicPr>
          <p:cNvPr id="3" name="Picture 2" descr="RE-ORG LOGO.png"/>
          <p:cNvPicPr>
            <a:picLocks noChangeAspect="1"/>
          </p:cNvPicPr>
          <p:nvPr/>
        </p:nvPicPr>
        <p:blipFill>
          <a:blip r:embed="rId2" cstate="print"/>
          <a:stretch>
            <a:fillRect/>
          </a:stretch>
        </p:blipFill>
        <p:spPr>
          <a:xfrm>
            <a:off x="179512" y="6408712"/>
            <a:ext cx="1235976" cy="260648"/>
          </a:xfrm>
          <a:prstGeom prst="rect">
            <a:avLst/>
          </a:prstGeom>
        </p:spPr>
      </p:pic>
    </p:spTree>
    <p:extLst>
      <p:ext uri="{BB962C8B-B14F-4D97-AF65-F5344CB8AC3E}">
        <p14:creationId xmlns:p14="http://schemas.microsoft.com/office/powerpoint/2010/main" val="39674561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2483768" y="260648"/>
            <a:ext cx="4546437" cy="400110"/>
          </a:xfrm>
          <a:prstGeom prst="rect">
            <a:avLst/>
          </a:prstGeom>
          <a:ln>
            <a:solidFill>
              <a:schemeClr val="bg1">
                <a:lumMod val="50000"/>
              </a:schemeClr>
            </a:solidFill>
          </a:ln>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2000" b="1" dirty="0" smtClean="0"/>
              <a:t>Activities  with schools (insert 1- 2 slides)</a:t>
            </a:r>
            <a:endParaRPr lang="en-US" sz="2000" b="1" dirty="0"/>
          </a:p>
        </p:txBody>
      </p:sp>
      <p:pic>
        <p:nvPicPr>
          <p:cNvPr id="3" name="Picture 2" descr="RE-ORG LOGO.png"/>
          <p:cNvPicPr>
            <a:picLocks noChangeAspect="1"/>
          </p:cNvPicPr>
          <p:nvPr/>
        </p:nvPicPr>
        <p:blipFill>
          <a:blip r:embed="rId2" cstate="print"/>
          <a:stretch>
            <a:fillRect/>
          </a:stretch>
        </p:blipFill>
        <p:spPr>
          <a:xfrm>
            <a:off x="179512" y="6408712"/>
            <a:ext cx="1235976" cy="260648"/>
          </a:xfrm>
          <a:prstGeom prst="rect">
            <a:avLst/>
          </a:prstGeom>
        </p:spPr>
      </p:pic>
    </p:spTree>
    <p:extLst>
      <p:ext uri="{BB962C8B-B14F-4D97-AF65-F5344CB8AC3E}">
        <p14:creationId xmlns:p14="http://schemas.microsoft.com/office/powerpoint/2010/main" val="3946477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95536" y="188640"/>
            <a:ext cx="8424936" cy="400110"/>
          </a:xfrm>
          <a:prstGeom prst="rect">
            <a:avLst/>
          </a:prstGeom>
          <a:ln>
            <a:solidFill>
              <a:srgbClr val="FFCC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000" b="1" dirty="0" smtClean="0">
                <a:solidFill>
                  <a:srgbClr val="FFCC00"/>
                </a:solidFill>
              </a:rPr>
              <a:t>COLLECTIONS: </a:t>
            </a:r>
            <a:r>
              <a:rPr lang="en-US" sz="2000" b="1" dirty="0" smtClean="0"/>
              <a:t>The 5 most important objects (with names ) </a:t>
            </a:r>
            <a:r>
              <a:rPr lang="en-US" dirty="0" smtClean="0"/>
              <a:t>All 5 on this slide</a:t>
            </a:r>
            <a:endParaRPr lang="en-US" dirty="0"/>
          </a:p>
        </p:txBody>
      </p:sp>
      <p:pic>
        <p:nvPicPr>
          <p:cNvPr id="3" name="Picture 2" descr="RE-ORG LOGO.png"/>
          <p:cNvPicPr>
            <a:picLocks noChangeAspect="1"/>
          </p:cNvPicPr>
          <p:nvPr/>
        </p:nvPicPr>
        <p:blipFill>
          <a:blip r:embed="rId2" cstate="print"/>
          <a:stretch>
            <a:fillRect/>
          </a:stretch>
        </p:blipFill>
        <p:spPr>
          <a:xfrm>
            <a:off x="179512" y="6408712"/>
            <a:ext cx="1235976" cy="260648"/>
          </a:xfrm>
          <a:prstGeom prst="rect">
            <a:avLst/>
          </a:prstGeom>
        </p:spPr>
      </p:pic>
    </p:spTree>
    <p:extLst>
      <p:ext uri="{BB962C8B-B14F-4D97-AF65-F5344CB8AC3E}">
        <p14:creationId xmlns:p14="http://schemas.microsoft.com/office/powerpoint/2010/main" val="27129369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251520" y="188640"/>
            <a:ext cx="8568952" cy="400110"/>
          </a:xfrm>
          <a:prstGeom prst="rect">
            <a:avLst/>
          </a:prstGeom>
          <a:ln>
            <a:solidFill>
              <a:srgbClr val="FFCC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000" b="1" dirty="0" smtClean="0">
                <a:solidFill>
                  <a:srgbClr val="FFCC00"/>
                </a:solidFill>
              </a:rPr>
              <a:t>COLLECTIONS: </a:t>
            </a:r>
            <a:r>
              <a:rPr lang="en-US" sz="2000" b="1" dirty="0" smtClean="0"/>
              <a:t>The 4 largest objects (names and measurements) </a:t>
            </a:r>
            <a:r>
              <a:rPr lang="en-US" dirty="0" smtClean="0"/>
              <a:t>All 4 on this slide </a:t>
            </a:r>
          </a:p>
        </p:txBody>
      </p:sp>
      <p:pic>
        <p:nvPicPr>
          <p:cNvPr id="3" name="Picture 2" descr="RE-ORG LOGO.png"/>
          <p:cNvPicPr>
            <a:picLocks noChangeAspect="1"/>
          </p:cNvPicPr>
          <p:nvPr/>
        </p:nvPicPr>
        <p:blipFill>
          <a:blip r:embed="rId2" cstate="print"/>
          <a:stretch>
            <a:fillRect/>
          </a:stretch>
        </p:blipFill>
        <p:spPr>
          <a:xfrm>
            <a:off x="179512" y="6408712"/>
            <a:ext cx="1235976" cy="260648"/>
          </a:xfrm>
          <a:prstGeom prst="rect">
            <a:avLst/>
          </a:prstGeom>
        </p:spPr>
      </p:pic>
    </p:spTree>
    <p:extLst>
      <p:ext uri="{BB962C8B-B14F-4D97-AF65-F5344CB8AC3E}">
        <p14:creationId xmlns:p14="http://schemas.microsoft.com/office/powerpoint/2010/main" val="20198105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79512" y="188640"/>
            <a:ext cx="8784977" cy="400110"/>
          </a:xfrm>
          <a:prstGeom prst="rect">
            <a:avLst/>
          </a:prstGeom>
          <a:ln>
            <a:solidFill>
              <a:srgbClr val="FFCC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000" b="1" dirty="0" smtClean="0">
                <a:solidFill>
                  <a:srgbClr val="FFCC00"/>
                </a:solidFill>
              </a:rPr>
              <a:t>COLLECTIONS: </a:t>
            </a:r>
            <a:r>
              <a:rPr lang="en-US" sz="2000" b="1" dirty="0" smtClean="0"/>
              <a:t>The 4  smallest objects (names and measurements) </a:t>
            </a:r>
            <a:r>
              <a:rPr lang="en-US" dirty="0" smtClean="0"/>
              <a:t>All 4 on this slide</a:t>
            </a:r>
          </a:p>
        </p:txBody>
      </p:sp>
      <p:pic>
        <p:nvPicPr>
          <p:cNvPr id="3" name="Picture 2" descr="RE-ORG LOGO.png"/>
          <p:cNvPicPr>
            <a:picLocks noChangeAspect="1"/>
          </p:cNvPicPr>
          <p:nvPr/>
        </p:nvPicPr>
        <p:blipFill>
          <a:blip r:embed="rId2" cstate="print"/>
          <a:stretch>
            <a:fillRect/>
          </a:stretch>
        </p:blipFill>
        <p:spPr>
          <a:xfrm>
            <a:off x="179512" y="6408712"/>
            <a:ext cx="1235976" cy="260648"/>
          </a:xfrm>
          <a:prstGeom prst="rect">
            <a:avLst/>
          </a:prstGeom>
        </p:spPr>
      </p:pic>
    </p:spTree>
    <p:extLst>
      <p:ext uri="{BB962C8B-B14F-4D97-AF65-F5344CB8AC3E}">
        <p14:creationId xmlns:p14="http://schemas.microsoft.com/office/powerpoint/2010/main" val="40176462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251520" y="188640"/>
            <a:ext cx="8712968" cy="400110"/>
          </a:xfrm>
          <a:prstGeom prst="rect">
            <a:avLst/>
          </a:prstGeom>
          <a:ln>
            <a:solidFill>
              <a:schemeClr val="accent6">
                <a:lumMod val="75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000" b="1" dirty="0">
                <a:solidFill>
                  <a:prstClr val="black"/>
                </a:solidFill>
              </a:rPr>
              <a:t> </a:t>
            </a:r>
            <a:r>
              <a:rPr lang="en-US" sz="2000" b="1" dirty="0" smtClean="0">
                <a:solidFill>
                  <a:schemeClr val="accent6">
                    <a:lumMod val="75000"/>
                  </a:schemeClr>
                </a:solidFill>
              </a:rPr>
              <a:t>ACTIVE DETERIORATION (if any): </a:t>
            </a:r>
            <a:r>
              <a:rPr lang="en-US" sz="1600" b="1" dirty="0" smtClean="0">
                <a:solidFill>
                  <a:schemeClr val="tx1"/>
                </a:solidFill>
              </a:rPr>
              <a:t>pests, water, humidity, visitors, pollution, etc. </a:t>
            </a:r>
            <a:r>
              <a:rPr lang="en-US" sz="1600" b="1" dirty="0" smtClean="0">
                <a:solidFill>
                  <a:prstClr val="black"/>
                </a:solidFill>
              </a:rPr>
              <a:t>(2-3 slides)</a:t>
            </a:r>
          </a:p>
        </p:txBody>
      </p:sp>
      <p:pic>
        <p:nvPicPr>
          <p:cNvPr id="3" name="Picture 2" descr="RE-ORG LOGO.png"/>
          <p:cNvPicPr>
            <a:picLocks noChangeAspect="1"/>
          </p:cNvPicPr>
          <p:nvPr/>
        </p:nvPicPr>
        <p:blipFill>
          <a:blip r:embed="rId2" cstate="print"/>
          <a:stretch>
            <a:fillRect/>
          </a:stretch>
        </p:blipFill>
        <p:spPr>
          <a:xfrm>
            <a:off x="179512" y="6408712"/>
            <a:ext cx="1235976" cy="260648"/>
          </a:xfrm>
          <a:prstGeom prst="rect">
            <a:avLst/>
          </a:prstGeom>
        </p:spPr>
      </p:pic>
    </p:spTree>
    <p:extLst>
      <p:ext uri="{BB962C8B-B14F-4D97-AF65-F5344CB8AC3E}">
        <p14:creationId xmlns:p14="http://schemas.microsoft.com/office/powerpoint/2010/main" val="117296519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814</TotalTime>
  <Words>666</Words>
  <Application>Microsoft Office PowerPoint</Application>
  <PresentationFormat>On-screen Show (4:3)</PresentationFormat>
  <Paragraphs>74</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Tema di Office</vt:lpstr>
      <vt:lpstr>&lt;insert name of the museum, city, country&gt;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Musée de ……..</dc:title>
  <dc:creator>Gael</dc:creator>
  <cp:lastModifiedBy>ICCROM</cp:lastModifiedBy>
  <cp:revision>69</cp:revision>
  <dcterms:created xsi:type="dcterms:W3CDTF">2016-05-24T00:46:29Z</dcterms:created>
  <dcterms:modified xsi:type="dcterms:W3CDTF">2021-01-19T14:40:40Z</dcterms:modified>
</cp:coreProperties>
</file>